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notesMasterIdLst>
    <p:notesMasterId r:id="rId6"/>
  </p:notesMasterIdLst>
  <p:sldIdLst>
    <p:sldId id="320" r:id="rId4"/>
    <p:sldId id="269" r:id="rId5"/>
    <p:sldId id="287" r:id="rId7"/>
    <p:sldId id="262" r:id="rId8"/>
    <p:sldId id="312" r:id="rId9"/>
    <p:sldId id="313" r:id="rId10"/>
    <p:sldId id="314" r:id="rId11"/>
    <p:sldId id="315" r:id="rId12"/>
    <p:sldId id="317" r:id="rId13"/>
    <p:sldId id="318" r:id="rId14"/>
    <p:sldId id="31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2FDB2607-1784-4EEB-B798-7EB5836EED8A}">
        <p14:showMediaCtrls xmlns:p14="http://schemas.microsoft.com/office/powerpoint/2010/main" val="1"/>
      </p:ext>
    </p:extLst>
  </p:showPr>
  <p:clrMru>
    <a:srgbClr val="4BACC6"/>
    <a:srgbClr val="E90000"/>
    <a:srgbClr val="FE8468"/>
    <a:srgbClr val="F77157"/>
    <a:srgbClr val="BA1219"/>
    <a:srgbClr val="C20316"/>
    <a:srgbClr val="AA2E28"/>
    <a:srgbClr val="C7020C"/>
    <a:srgbClr val="FAEED8"/>
    <a:srgbClr val="FFF9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09" autoAdjust="0"/>
    <p:restoredTop sz="94672"/>
  </p:normalViewPr>
  <p:slideViewPr>
    <p:cSldViewPr snapToGrid="0">
      <p:cViewPr>
        <p:scale>
          <a:sx n="65" d="100"/>
          <a:sy n="65" d="100"/>
        </p:scale>
        <p:origin x="-2448" y="-1032"/>
      </p:cViewPr>
      <p:guideLst>
        <p:guide orient="horz" pos="539"/>
        <p:guide orient="horz" pos="3722"/>
        <p:guide pos="632"/>
        <p:guide pos="717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85E012-C334-402D-B613-AF231B29B06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A24FEC-7483-462E-BE7F-85BB0E7286F8}"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dirty="0"/>
              <a:t>13706</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5DA24FEC-7483-462E-BE7F-85BB0E7286F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hyperlink" Target="http://www.1ppt.com/hangye/" TargetMode="Externa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rotWithShape="1">
          <a:blip r:embed="rId2" cstate="screen">
            <a:alphaModFix amt="85000"/>
          </a:blip>
          <a:srcRect l="2014" r="2014" b="19023"/>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 name="图片 2"/>
          <p:cNvPicPr>
            <a:picLocks noChangeAspect="1"/>
          </p:cNvPicPr>
          <p:nvPr userDrawn="1"/>
        </p:nvPicPr>
        <p:blipFill>
          <a:blip r:embed="rId3" cstate="screen">
            <a:alphaModFix amt="20000"/>
          </a:blip>
          <a:stretch>
            <a:fillRect/>
          </a:stretch>
        </p:blipFill>
        <p:spPr>
          <a:xfrm>
            <a:off x="0" y="4032"/>
            <a:ext cx="12192000" cy="685396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4" name="TextBox 3"/>
          <p:cNvSpPr txBox="1"/>
          <p:nvPr userDrawn="1"/>
        </p:nvSpPr>
        <p:spPr>
          <a:xfrm>
            <a:off x="255885" y="6496251"/>
            <a:ext cx="1440159" cy="118430"/>
          </a:xfrm>
          <a:prstGeom prst="rect">
            <a:avLst/>
          </a:prstGeom>
          <a:noFill/>
        </p:spPr>
        <p:txBody>
          <a:bodyPr wrap="square" rtlCol="0">
            <a:spAutoFit/>
          </a:bodyPr>
          <a:lstStyle/>
          <a:p>
            <a:pPr defTabSz="914400">
              <a:lnSpc>
                <a:spcPct val="200000"/>
              </a:lnSpc>
            </a:pPr>
            <a:r>
              <a:rPr lang="zh-CN" altLang="en-US" sz="100" dirty="0">
                <a:solidFill>
                  <a:prstClr val="black"/>
                </a:solidFill>
                <a:latin typeface="微软雅黑" panose="020B0503020204020204" pitchFamily="34" charset="-122"/>
                <a:ea typeface="微软雅黑" panose="020B0503020204020204" pitchFamily="34" charset="-122"/>
                <a:hlinkClick r:id="rId2"/>
              </a:rPr>
              <a:t>行</a:t>
            </a:r>
            <a:r>
              <a:rPr lang="zh-CN" altLang="en-US" sz="100" dirty="0" smtClean="0">
                <a:solidFill>
                  <a:prstClr val="black"/>
                </a:solidFill>
                <a:latin typeface="微软雅黑" panose="020B0503020204020204" pitchFamily="34" charset="-122"/>
                <a:ea typeface="微软雅黑" panose="020B0503020204020204" pitchFamily="34" charset="-122"/>
                <a:hlinkClick r:id="rId2"/>
              </a:rPr>
              <a:t>业</a:t>
            </a:r>
            <a:r>
              <a:rPr lang="en-US" altLang="zh-CN" sz="100" dirty="0" smtClean="0">
                <a:solidFill>
                  <a:prstClr val="black"/>
                </a:solidFill>
                <a:latin typeface="微软雅黑" panose="020B0503020204020204" pitchFamily="34" charset="-122"/>
                <a:ea typeface="微软雅黑" panose="020B0503020204020204" pitchFamily="34" charset="-122"/>
                <a:hlinkClick r:id="rId2"/>
              </a:rPr>
              <a:t>PPT</a:t>
            </a:r>
            <a:r>
              <a:rPr lang="zh-CN" altLang="en-US" sz="100" dirty="0" smtClean="0">
                <a:solidFill>
                  <a:prstClr val="black"/>
                </a:solidFill>
                <a:latin typeface="微软雅黑" panose="020B0503020204020204" pitchFamily="34" charset="-122"/>
                <a:ea typeface="微软雅黑" panose="020B0503020204020204" pitchFamily="34" charset="-122"/>
                <a:hlinkClick r:id="rId2"/>
              </a:rPr>
              <a:t>模板</a:t>
            </a:r>
            <a:r>
              <a:rPr lang="en-US" altLang="zh-CN" sz="100" dirty="0">
                <a:solidFill>
                  <a:prstClr val="black"/>
                </a:solidFill>
                <a:latin typeface="微软雅黑" panose="020B0503020204020204" pitchFamily="34" charset="-122"/>
                <a:ea typeface="微软雅黑" panose="020B0503020204020204" pitchFamily="34" charset="-122"/>
              </a:rPr>
              <a:t>http://www.1ppt.com/hangye/</a:t>
            </a:r>
            <a:endParaRPr lang="en-US" altLang="zh-CN" sz="100" dirty="0" smtClean="0">
              <a:solidFill>
                <a:prstClr val="black"/>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Ref idx="1001">
        <a:schemeClr val="bg1"/>
      </p:bgRef>
    </p:bg>
    <p:spTree>
      <p:nvGrpSpPr>
        <p:cNvPr id="1" name=""/>
        <p:cNvGrpSpPr/>
        <p:nvPr/>
      </p:nvGrpSpPr>
      <p:grpSpPr>
        <a:xfrm>
          <a:off x="0" y="0"/>
          <a:ext cx="0" cy="0"/>
          <a:chOff x="0" y="0"/>
          <a:chExt cx="0" cy="0"/>
        </a:xfrm>
      </p:grpSpPr>
      <p:pic>
        <p:nvPicPr>
          <p:cNvPr id="4" name="图片 3"/>
          <p:cNvPicPr>
            <a:picLocks noChangeAspect="1"/>
          </p:cNvPicPr>
          <p:nvPr userDrawn="1"/>
        </p:nvPicPr>
        <p:blipFill>
          <a:blip r:embed="rId2" cstate="screen"/>
          <a:stretch>
            <a:fillRect/>
          </a:stretch>
        </p:blipFill>
        <p:spPr>
          <a:xfrm>
            <a:off x="0" y="2016"/>
            <a:ext cx="12192000" cy="6853968"/>
          </a:xfrm>
          <a:prstGeom prst="rect">
            <a:avLst/>
          </a:prstGeom>
        </p:spPr>
      </p:pic>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showMasterSp="0">
  <p:cSld name="4_标题幻灯片">
    <p:bg>
      <p:bgRef idx="1001">
        <a:schemeClr val="bg1"/>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2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文本框 6"/>
          <p:cNvSpPr txBox="1"/>
          <p:nvPr userDrawn="1"/>
        </p:nvSpPr>
        <p:spPr>
          <a:xfrm>
            <a:off x="4318000" y="2971799"/>
            <a:ext cx="3556000" cy="230704"/>
          </a:xfrm>
          <a:prstGeom prst="rect">
            <a:avLst/>
          </a:prstGeom>
          <a:noFill/>
        </p:spPr>
        <p:txBody>
          <a:bodyPr wrap="square" rtlCol="0">
            <a:spAutoFit/>
          </a:bodyPr>
          <a:lstStyle/>
          <a:p>
            <a:r>
              <a:rPr lang="zh-CN" altLang="en-US" sz="300" dirty="0">
                <a:solidFill>
                  <a:schemeClr val="bg1"/>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schemeClr val="bg1"/>
                </a:solidFill>
                <a:latin typeface="微软雅黑" panose="020B0503020204020204" pitchFamily="34" charset="-122"/>
                <a:ea typeface="微软雅黑" panose="020B0503020204020204" pitchFamily="34" charset="-122"/>
                <a:sym typeface="+mn-ea"/>
              </a:rPr>
              <a:t>PPT</a:t>
            </a:r>
            <a:r>
              <a:rPr lang="zh-CN" altLang="en-US" sz="300" dirty="0">
                <a:solidFill>
                  <a:schemeClr val="bg1"/>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endParaRPr lang="zh-CN" altLang="en-US" sz="300" dirty="0">
              <a:solidFill>
                <a:schemeClr val="bg1"/>
              </a:solidFill>
              <a:latin typeface="微软雅黑" panose="020B0503020204020204" pitchFamily="34" charset="-122"/>
              <a:ea typeface="微软雅黑" panose="020B0503020204020204" pitchFamily="34" charset="-122"/>
              <a:sym typeface="+mn-ea"/>
            </a:endParaRPr>
          </a:p>
          <a:p>
            <a:r>
              <a:rPr lang="en-US" altLang="zh-CN" sz="600" dirty="0">
                <a:solidFill>
                  <a:schemeClr val="bg1"/>
                </a:solidFill>
                <a:latin typeface="微软雅黑" panose="020B0503020204020204" pitchFamily="34" charset="-122"/>
                <a:ea typeface="微软雅黑" panose="020B0503020204020204" pitchFamily="34" charset="-122"/>
                <a:sym typeface="+mn-ea"/>
              </a:rPr>
              <a:t>ibaotu.com</a:t>
            </a:r>
            <a:endParaRPr lang="en-US" altLang="zh-CN" sz="600" dirty="0">
              <a:solidFill>
                <a:schemeClr val="bg1"/>
              </a:solidFill>
              <a:latin typeface="微软雅黑" panose="020B0503020204020204" pitchFamily="34" charset="-122"/>
              <a:ea typeface="微软雅黑" panose="020B0503020204020204" pitchFamily="34" charset="-122"/>
              <a:sym typeface="+mn-ea"/>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xStyles>
    <p:titleStyle>
      <a:lvl1pPr algn="l" defTabSz="91376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3765"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376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376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90eb30dbd6f9303c28b1cf4a460a4d6"/>
          <p:cNvPicPr>
            <a:picLocks noChangeAspect="1"/>
          </p:cNvPicPr>
          <p:nvPr/>
        </p:nvPicPr>
        <p:blipFill>
          <a:blip r:embed="rId1"/>
          <a:stretch>
            <a:fillRect/>
          </a:stretch>
        </p:blipFill>
        <p:spPr>
          <a:xfrm>
            <a:off x="-40005" y="-20955"/>
            <a:ext cx="12272010" cy="6899910"/>
          </a:xfrm>
          <a:prstGeom prst="rect">
            <a:avLst/>
          </a:prstGeom>
        </p:spPr>
      </p:pic>
      <p:sp>
        <p:nvSpPr>
          <p:cNvPr id="2" name="文本框 1"/>
          <p:cNvSpPr txBox="1"/>
          <p:nvPr/>
        </p:nvSpPr>
        <p:spPr>
          <a:xfrm>
            <a:off x="1137285" y="1734185"/>
            <a:ext cx="10175875" cy="2122805"/>
          </a:xfrm>
          <a:prstGeom prst="rect">
            <a:avLst/>
          </a:prstGeom>
          <a:noFill/>
        </p:spPr>
        <p:txBody>
          <a:bodyPr wrap="square" rtlCol="0" anchor="t">
            <a:spAutoFit/>
          </a:bodyPr>
          <a:p>
            <a:pPr algn="ctr">
              <a:lnSpc>
                <a:spcPct val="150000"/>
              </a:lnSpc>
            </a:pPr>
            <a:r>
              <a:rPr kumimoji="1" lang="zh-CN" altLang="en-US" sz="4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微软雅黑" panose="020B0503020204020204" pitchFamily="34" charset="-122"/>
                <a:ea typeface="微软雅黑" panose="020B0503020204020204" pitchFamily="34" charset="-122"/>
                <a:sym typeface="+mn-ea"/>
              </a:rPr>
              <a:t>桂林市雁山区人民政府办公室关于做好我区第五次全国经济普查工作的通知</a:t>
            </a:r>
            <a:endParaRPr kumimoji="1" lang="zh-CN" altLang="en-US" sz="4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微软雅黑" panose="020B0503020204020204" pitchFamily="34" charset="-122"/>
              <a:ea typeface="微软雅黑" panose="020B0503020204020204" pitchFamily="34" charset="-122"/>
              <a:sym typeface="+mn-ea"/>
            </a:endParaRPr>
          </a:p>
        </p:txBody>
      </p:sp>
      <p:sp>
        <p:nvSpPr>
          <p:cNvPr id="3" name="文本框 2"/>
          <p:cNvSpPr txBox="1"/>
          <p:nvPr/>
        </p:nvSpPr>
        <p:spPr>
          <a:xfrm>
            <a:off x="4868545" y="3856990"/>
            <a:ext cx="2917190" cy="1106805"/>
          </a:xfrm>
          <a:prstGeom prst="rect">
            <a:avLst/>
          </a:prstGeom>
          <a:noFill/>
        </p:spPr>
        <p:txBody>
          <a:bodyPr wrap="none" rtlCol="0" anchor="t">
            <a:spAutoFit/>
          </a:bodyPr>
          <a:p>
            <a:pPr algn="ctr">
              <a:lnSpc>
                <a:spcPct val="150000"/>
              </a:lnSpc>
            </a:pPr>
            <a:r>
              <a:rPr kumimoji="1" lang="zh-CN" altLang="en-US" sz="4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微软雅黑" panose="020B0503020204020204" pitchFamily="34" charset="-122"/>
                <a:ea typeface="微软雅黑" panose="020B0503020204020204" pitchFamily="34" charset="-122"/>
                <a:sym typeface="+mn-ea"/>
              </a:rPr>
              <a:t>政 策 解 读</a:t>
            </a:r>
            <a:endParaRPr kumimoji="1" lang="zh-CN" altLang="en-US" sz="4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微软雅黑" panose="020B0503020204020204" pitchFamily="34" charset="-122"/>
              <a:ea typeface="微软雅黑" panose="020B0503020204020204" pitchFamily="34"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03935" y="646430"/>
            <a:ext cx="10230485" cy="583565"/>
            <a:chOff x="374968" y="856218"/>
            <a:chExt cx="12425674" cy="583565"/>
          </a:xfrm>
        </p:grpSpPr>
        <p:sp>
          <p:nvSpPr>
            <p:cNvPr id="4" name="文本框 3"/>
            <p:cNvSpPr txBox="1"/>
            <p:nvPr/>
          </p:nvSpPr>
          <p:spPr>
            <a:xfrm>
              <a:off x="374968" y="856218"/>
              <a:ext cx="4631531"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五、普查工作保障</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5006485"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cxnSp>
        <p:nvCxnSpPr>
          <p:cNvPr id="15" name="直线连接符 14"/>
          <p:cNvCxnSpPr/>
          <p:nvPr/>
        </p:nvCxnSpPr>
        <p:spPr>
          <a:xfrm>
            <a:off x="938530" y="5857875"/>
            <a:ext cx="10295890" cy="0"/>
          </a:xfrm>
          <a:prstGeom prst="line">
            <a:avLst/>
          </a:prstGeom>
        </p:spPr>
        <p:style>
          <a:lnRef idx="3">
            <a:schemeClr val="accent1"/>
          </a:lnRef>
          <a:fillRef idx="0">
            <a:schemeClr val="accent1"/>
          </a:fillRef>
          <a:effectRef idx="2">
            <a:schemeClr val="accent1"/>
          </a:effectRef>
          <a:fontRef idx="minor">
            <a:schemeClr val="tx1"/>
          </a:fontRef>
        </p:style>
      </p:cxnSp>
      <p:grpSp>
        <p:nvGrpSpPr>
          <p:cNvPr id="18" name="组合 17"/>
          <p:cNvGrpSpPr/>
          <p:nvPr/>
        </p:nvGrpSpPr>
        <p:grpSpPr>
          <a:xfrm>
            <a:off x="1001395" y="1433195"/>
            <a:ext cx="10262235" cy="2056132"/>
            <a:chOff x="4946495" y="1597308"/>
            <a:chExt cx="8949985" cy="465223"/>
          </a:xfrm>
        </p:grpSpPr>
        <p:grpSp>
          <p:nvGrpSpPr>
            <p:cNvPr id="2" name="组合 1"/>
            <p:cNvGrpSpPr/>
            <p:nvPr/>
          </p:nvGrpSpPr>
          <p:grpSpPr>
            <a:xfrm>
              <a:off x="4946495" y="1597308"/>
              <a:ext cx="8949985" cy="448412"/>
              <a:chOff x="1363753" y="2406893"/>
              <a:chExt cx="8618627" cy="448412"/>
            </a:xfrm>
          </p:grpSpPr>
          <p:sp>
            <p:nvSpPr>
              <p:cNvPr id="7" name="TextBox 35"/>
              <p:cNvSpPr txBox="1"/>
              <p:nvPr/>
            </p:nvSpPr>
            <p:spPr>
              <a:xfrm rot="16200000">
                <a:off x="5444823" y="-1645882"/>
                <a:ext cx="448412" cy="8553962"/>
              </a:xfrm>
              <a:prstGeom prst="rect">
                <a:avLst/>
              </a:prstGeom>
            </p:spPr>
            <p:style>
              <a:lnRef idx="1">
                <a:schemeClr val="accent5"/>
              </a:lnRef>
              <a:fillRef idx="2">
                <a:schemeClr val="accent5"/>
              </a:fillRef>
              <a:effectRef idx="1">
                <a:schemeClr val="accent5"/>
              </a:effectRef>
              <a:fontRef idx="minor">
                <a:schemeClr val="dk1"/>
              </a:fontRef>
            </p:style>
            <p:txBody>
              <a:bodyPr vert="eaVert" lIns="0" tIns="0" rIns="0" bIns="360000" anchor="ctr"/>
              <a:lstStyle>
                <a:defPPr>
                  <a:defRPr lang="zh-CN"/>
                </a:defPPr>
                <a:lvl1pPr algn="ctr">
                  <a:defRPr sz="3200" kern="0">
                    <a:solidFill>
                      <a:prstClr val="white"/>
                    </a:solidFill>
                    <a:latin typeface="Calibri" panose="020F0502020204030204"/>
                    <a:ea typeface="宋体" panose="02010600030101010101" pitchFamily="2" charset="-122"/>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marL="0" marR="0" lvl="0" indent="0" algn="ctr" defTabSz="1218565" rtl="0" eaLnBrk="1" fontAlgn="auto" latinLnBrk="0" hangingPunct="1">
                  <a:lnSpc>
                    <a:spcPct val="100000"/>
                  </a:lnSpc>
                  <a:spcBef>
                    <a:spcPts val="0"/>
                  </a:spcBef>
                  <a:spcAft>
                    <a:spcPts val="0"/>
                  </a:spcAft>
                  <a:buClrTx/>
                  <a:buSzTx/>
                  <a:buFontTx/>
                  <a:buNone/>
                  <a:defRPr/>
                </a:pPr>
                <a:r>
                  <a:rPr kumimoji="0" lang="zh-CN" altLang="en-US" sz="3200" b="0" i="0" u="none" strike="noStrike" kern="0" cap="none" spc="0" normalizeH="0" baseline="0" noProof="0" dirty="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rPr>
                  <a:t> </a:t>
                </a:r>
                <a:endParaRPr kumimoji="0" lang="zh-CN" altLang="en-US" sz="3200" b="0" i="0" u="none" strike="noStrike" kern="0" cap="none" spc="0" normalizeH="0" baseline="0" noProof="0" dirty="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endParaRPr>
              </a:p>
            </p:txBody>
          </p:sp>
          <p:grpSp>
            <p:nvGrpSpPr>
              <p:cNvPr id="8" name="组合 7"/>
              <p:cNvGrpSpPr/>
              <p:nvPr/>
            </p:nvGrpSpPr>
            <p:grpSpPr>
              <a:xfrm rot="16200000">
                <a:off x="5496733" y="-1676761"/>
                <a:ext cx="352667" cy="8618627"/>
                <a:chOff x="1833148" y="2468597"/>
                <a:chExt cx="1900628" cy="8618627"/>
              </a:xfrm>
            </p:grpSpPr>
            <p:sp>
              <p:nvSpPr>
                <p:cNvPr id="29" name="圆角矩形 10"/>
                <p:cNvSpPr/>
                <p:nvPr/>
              </p:nvSpPr>
              <p:spPr>
                <a:xfrm>
                  <a:off x="1861559" y="2468597"/>
                  <a:ext cx="1872217" cy="77469"/>
                </a:xfrm>
                <a:prstGeom prst="roundRect">
                  <a:avLst>
                    <a:gd name="adj" fmla="val 50000"/>
                  </a:avLst>
                </a:prstGeom>
                <a:ln>
                  <a:solidFill>
                    <a:srgbClr val="0070C0"/>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1218565" rtl="0" eaLnBrk="1" fontAlgn="auto" latinLnBrk="0" hangingPunct="1">
                    <a:lnSpc>
                      <a:spcPct val="100000"/>
                    </a:lnSpc>
                    <a:spcBef>
                      <a:spcPts val="0"/>
                    </a:spcBef>
                    <a:spcAft>
                      <a:spcPts val="0"/>
                    </a:spcAft>
                    <a:buClrTx/>
                    <a:buSzTx/>
                    <a:buFontTx/>
                    <a:buNone/>
                    <a:defRPr/>
                  </a:pPr>
                  <a:endParaRPr kumimoji="0" lang="zh-CN" altLang="en-US" sz="2000" b="0" i="0" u="none" strike="noStrike" kern="0" cap="none" spc="0" normalizeH="0" baseline="0" noProof="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endParaRPr>
                </a:p>
              </p:txBody>
            </p:sp>
            <p:sp>
              <p:nvSpPr>
                <p:cNvPr id="30" name="圆角矩形 11"/>
                <p:cNvSpPr/>
                <p:nvPr/>
              </p:nvSpPr>
              <p:spPr>
                <a:xfrm>
                  <a:off x="1833148" y="11009755"/>
                  <a:ext cx="1872200" cy="77469"/>
                </a:xfrm>
                <a:prstGeom prst="roundRect">
                  <a:avLst>
                    <a:gd name="adj" fmla="val 50000"/>
                  </a:avLst>
                </a:prstGeom>
                <a:ln>
                  <a:solidFill>
                    <a:srgbClr val="0070C0"/>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1218565" rtl="0" eaLnBrk="1" fontAlgn="auto" latinLnBrk="0" hangingPunct="1">
                    <a:lnSpc>
                      <a:spcPct val="100000"/>
                    </a:lnSpc>
                    <a:spcBef>
                      <a:spcPts val="0"/>
                    </a:spcBef>
                    <a:spcAft>
                      <a:spcPts val="0"/>
                    </a:spcAft>
                    <a:buClrTx/>
                    <a:buSzTx/>
                    <a:buFontTx/>
                    <a:buNone/>
                    <a:defRPr/>
                  </a:pPr>
                  <a:endParaRPr kumimoji="0" lang="zh-CN" altLang="en-US" sz="2000" b="0" i="0" u="none" strike="noStrike" kern="0" cap="none" spc="0" normalizeH="0" baseline="0" noProof="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endParaRPr>
                </a:p>
              </p:txBody>
            </p:sp>
          </p:grpSp>
          <p:sp>
            <p:nvSpPr>
              <p:cNvPr id="10" name="TextBox 20"/>
              <p:cNvSpPr txBox="1"/>
              <p:nvPr/>
            </p:nvSpPr>
            <p:spPr>
              <a:xfrm>
                <a:off x="1614936" y="2431749"/>
                <a:ext cx="1775882" cy="408614"/>
              </a:xfrm>
              <a:prstGeom prst="rect">
                <a:avLst/>
              </a:prstGeom>
            </p:spPr>
            <p:style>
              <a:lnRef idx="1">
                <a:schemeClr val="accent5"/>
              </a:lnRef>
              <a:fillRef idx="2">
                <a:schemeClr val="accent5"/>
              </a:fillRef>
              <a:effectRef idx="1">
                <a:schemeClr val="accent5"/>
              </a:effectRef>
              <a:fontRef idx="minor">
                <a:schemeClr val="dk1"/>
              </a:fontRef>
            </p:style>
            <p:txBody>
              <a:bodyPr wrap="none" lIns="0" tIns="0" rIns="0" bIns="0" rtlCol="0" anchor="ctr">
                <a:noAutofit/>
              </a:bodyPr>
              <a:lstStyle/>
              <a:p>
                <a:pPr marL="0" marR="0" lvl="0" indent="0" algn="ctr" defTabSz="1218565" rtl="0" eaLnBrk="1" fontAlgn="auto" latinLnBrk="0" hangingPunct="1">
                  <a:lnSpc>
                    <a:spcPct val="100000"/>
                  </a:lnSpc>
                  <a:spcBef>
                    <a:spcPts val="0"/>
                  </a:spcBef>
                  <a:spcAft>
                    <a:spcPts val="0"/>
                  </a:spcAft>
                  <a:buClrTx/>
                  <a:buSzTx/>
                  <a:buFontTx/>
                  <a:buNone/>
                  <a:defRPr/>
                </a:pPr>
                <a:r>
                  <a:rPr kumimoji="0" lang="zh-CN" altLang="en-US" sz="2400" b="1" i="0" u="none" strike="noStrike" kern="0" cap="none" spc="0" normalizeH="0" baseline="0" noProof="0" dirty="0">
                    <a:ln>
                      <a:noFill/>
                    </a:ln>
                    <a:solidFill>
                      <a:schemeClr val="bg1"/>
                    </a:solidFill>
                    <a:effectLst/>
                    <a:uLnTx/>
                    <a:uFillTx/>
                    <a:latin typeface="思源黑体 CN Bold" panose="020B0800000000000000" pitchFamily="34" charset="-122"/>
                    <a:ea typeface="思源黑体 CN Bold" panose="020B0800000000000000" pitchFamily="34" charset="-122"/>
                    <a:cs typeface="+mn-cs"/>
                  </a:rPr>
                  <a:t>（一）</a:t>
                </a:r>
                <a:endParaRPr kumimoji="0" lang="zh-CN" altLang="en-US" sz="2400" b="1" i="0" u="none" strike="noStrike" kern="0" cap="none" spc="0" normalizeH="0" baseline="0" noProof="0" dirty="0">
                  <a:ln>
                    <a:noFill/>
                  </a:ln>
                  <a:solidFill>
                    <a:schemeClr val="bg1"/>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ctr" defTabSz="1218565" rtl="0" eaLnBrk="1" fontAlgn="auto" latinLnBrk="0" hangingPunct="1">
                  <a:lnSpc>
                    <a:spcPct val="100000"/>
                  </a:lnSpc>
                  <a:spcBef>
                    <a:spcPts val="0"/>
                  </a:spcBef>
                  <a:spcAft>
                    <a:spcPts val="0"/>
                  </a:spcAft>
                  <a:buClrTx/>
                  <a:buSzTx/>
                  <a:buFontTx/>
                  <a:buNone/>
                  <a:defRPr/>
                </a:pPr>
                <a:r>
                  <a:rPr kumimoji="0" lang="zh-CN" altLang="en-US" sz="2400" b="1"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rPr>
                  <a:t>加强经费保障</a:t>
                </a:r>
                <a:endParaRPr kumimoji="0" lang="zh-CN" altLang="en-US" sz="2400" b="1"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p:txBody>
          </p:sp>
        </p:grpSp>
        <p:sp>
          <p:nvSpPr>
            <p:cNvPr id="11" name="文本框 21"/>
            <p:cNvSpPr txBox="1">
              <a:spLocks noChangeArrowheads="1"/>
            </p:cNvSpPr>
            <p:nvPr/>
          </p:nvSpPr>
          <p:spPr bwMode="auto">
            <a:xfrm>
              <a:off x="7100784" y="1624032"/>
              <a:ext cx="6615158" cy="438499"/>
            </a:xfrm>
            <a:prstGeom prst="rect">
              <a:avLst/>
            </a:prstGeom>
            <a:noFill/>
            <a:ln w="9525">
              <a:noFill/>
              <a:miter lim="800000"/>
            </a:ln>
            <a:extLst>
              <a:ext uri="{909E8E84-426E-40DD-AFC4-6F175D3DCCD1}">
                <a14:hiddenFill xmlns:a14="http://schemas.microsoft.com/office/drawing/2010/main">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14:hiddenFill>
              </a:ext>
              <a:ext uri="{91240B29-F687-4F45-9708-019B960494DF}">
                <a14:hiddenLine xmlns:a14="http://schemas.microsoft.com/office/drawing/2010/main" w="9525">
                  <a:solidFill>
                    <a:srgbClr val="000000"/>
                  </a:solidFill>
                  <a:miter lim="800000"/>
                  <a:headEnd/>
                  <a:tailEnd/>
                </a14:hiddenLine>
              </a:ext>
            </a:extLst>
          </p:spPr>
          <p:style>
            <a:lnRef idx="1">
              <a:schemeClr val="accent5"/>
            </a:lnRef>
            <a:fillRef idx="2">
              <a:schemeClr val="accent5"/>
            </a:fillRef>
            <a:effectRef idx="1">
              <a:schemeClr val="accent5"/>
            </a:effectRef>
            <a:fontRef idx="minor">
              <a:schemeClr val="dk1"/>
            </a:fontRef>
          </p:style>
          <p:txBody>
            <a:bodyPr wrap="square">
              <a:spAutoFit/>
            </a:bodyPr>
            <a:lstStyle>
              <a:lvl1pPr>
                <a:defRPr sz="2800">
                  <a:solidFill>
                    <a:schemeClr val="tx1"/>
                  </a:solidFill>
                  <a:latin typeface="Calibri" panose="020F0502020204030204" charset="0"/>
                  <a:ea typeface="宋体" panose="02010600030101010101" pitchFamily="2" charset="-122"/>
                </a:defRPr>
              </a:lvl1pPr>
              <a:lvl2pPr marL="742950" indent="-285750">
                <a:defRPr sz="2400">
                  <a:solidFill>
                    <a:schemeClr val="tx1"/>
                  </a:solidFill>
                  <a:latin typeface="Calibri" panose="020F0502020204030204" charset="0"/>
                  <a:ea typeface="宋体" panose="02010600030101010101" pitchFamily="2" charset="-122"/>
                </a:defRPr>
              </a:lvl2pPr>
              <a:lvl3pPr>
                <a:defRPr sz="2000">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marL="0" marR="0" lvl="0" indent="0" defTabSz="914400" rtl="0" eaLnBrk="1" fontAlgn="auto" latinLnBrk="0" hangingPunct="1">
                <a:lnSpc>
                  <a:spcPct val="100000"/>
                </a:lnSpc>
                <a:spcBef>
                  <a:spcPts val="0"/>
                </a:spcBef>
                <a:spcAft>
                  <a:spcPts val="0"/>
                </a:spcAft>
                <a:buClrTx/>
                <a:buSzTx/>
                <a:buFontTx/>
                <a:buNone/>
                <a:defRPr/>
              </a:pPr>
              <a:r>
                <a:rPr lang="zh-CN" altLang="en-US" sz="2400">
                  <a:latin typeface="微软雅黑" panose="020B0503020204020204" pitchFamily="34" charset="-122"/>
                  <a:ea typeface="微软雅黑" panose="020B0503020204020204" pitchFamily="34" charset="-122"/>
                </a:rPr>
                <a:t>本次普查工作所需经费，按现行经费渠道由我区财政负担，列入相应年度财政预算，按时拨付，确保到位，保障普查工作顺利开展。各地要积极支持落实普查指导员和普查员的劳动报酬与相关补助政策，选优配强普查工作队伍。</a:t>
              </a:r>
              <a:endParaRPr lang="zh-CN" altLang="en-US" sz="2400">
                <a:latin typeface="微软雅黑" panose="020B0503020204020204" pitchFamily="34" charset="-122"/>
                <a:ea typeface="微软雅黑" panose="020B0503020204020204" pitchFamily="34" charset="-122"/>
              </a:endParaRPr>
            </a:p>
          </p:txBody>
        </p:sp>
      </p:grpSp>
      <p:grpSp>
        <p:nvGrpSpPr>
          <p:cNvPr id="13" name="组合 12"/>
          <p:cNvGrpSpPr/>
          <p:nvPr/>
        </p:nvGrpSpPr>
        <p:grpSpPr>
          <a:xfrm>
            <a:off x="1001395" y="3629025"/>
            <a:ext cx="10262235" cy="1981833"/>
            <a:chOff x="4946495" y="1597308"/>
            <a:chExt cx="8949985" cy="448412"/>
          </a:xfrm>
        </p:grpSpPr>
        <p:grpSp>
          <p:nvGrpSpPr>
            <p:cNvPr id="14" name="组合 13"/>
            <p:cNvGrpSpPr/>
            <p:nvPr/>
          </p:nvGrpSpPr>
          <p:grpSpPr>
            <a:xfrm>
              <a:off x="4946495" y="1597308"/>
              <a:ext cx="8949985" cy="448412"/>
              <a:chOff x="1363753" y="2406893"/>
              <a:chExt cx="8618627" cy="448412"/>
            </a:xfrm>
          </p:grpSpPr>
          <p:sp>
            <p:nvSpPr>
              <p:cNvPr id="31" name="TextBox 35"/>
              <p:cNvSpPr txBox="1"/>
              <p:nvPr/>
            </p:nvSpPr>
            <p:spPr>
              <a:xfrm rot="16200000">
                <a:off x="5444823" y="-1645882"/>
                <a:ext cx="448412" cy="8553962"/>
              </a:xfrm>
              <a:prstGeom prst="rect">
                <a:avLst/>
              </a:prstGeom>
            </p:spPr>
            <p:style>
              <a:lnRef idx="1">
                <a:schemeClr val="accent5"/>
              </a:lnRef>
              <a:fillRef idx="2">
                <a:schemeClr val="accent5"/>
              </a:fillRef>
              <a:effectRef idx="1">
                <a:schemeClr val="accent5"/>
              </a:effectRef>
              <a:fontRef idx="minor">
                <a:schemeClr val="dk1"/>
              </a:fontRef>
            </p:style>
            <p:txBody>
              <a:bodyPr vert="eaVert" lIns="0" tIns="0" rIns="0" bIns="360000" anchor="ctr"/>
              <a:lstStyle>
                <a:defPPr>
                  <a:defRPr lang="zh-CN"/>
                </a:defPPr>
                <a:lvl1pPr algn="ctr">
                  <a:defRPr sz="3200" kern="0">
                    <a:solidFill>
                      <a:prstClr val="white"/>
                    </a:solidFill>
                    <a:latin typeface="Calibri" panose="020F0502020204030204"/>
                    <a:ea typeface="宋体" panose="02010600030101010101" pitchFamily="2" charset="-122"/>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marL="0" marR="0" lvl="0" indent="0" algn="ctr" defTabSz="1218565" rtl="0" eaLnBrk="1" fontAlgn="auto" latinLnBrk="0" hangingPunct="1">
                  <a:lnSpc>
                    <a:spcPct val="100000"/>
                  </a:lnSpc>
                  <a:spcBef>
                    <a:spcPts val="0"/>
                  </a:spcBef>
                  <a:spcAft>
                    <a:spcPts val="0"/>
                  </a:spcAft>
                  <a:buClrTx/>
                  <a:buSzTx/>
                  <a:buFontTx/>
                  <a:buNone/>
                  <a:defRPr/>
                </a:pPr>
                <a:r>
                  <a:rPr kumimoji="0" lang="zh-CN" altLang="en-US" sz="3200" b="0" i="0" u="none" strike="noStrike" kern="0" cap="none" spc="0" normalizeH="0" baseline="0" noProof="0" dirty="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rPr>
                  <a:t> </a:t>
                </a:r>
                <a:endParaRPr kumimoji="0" lang="zh-CN" altLang="en-US" sz="3200" b="0" i="0" u="none" strike="noStrike" kern="0" cap="none" spc="0" normalizeH="0" baseline="0" noProof="0" dirty="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endParaRPr>
              </a:p>
            </p:txBody>
          </p:sp>
          <p:grpSp>
            <p:nvGrpSpPr>
              <p:cNvPr id="32" name="组合 31"/>
              <p:cNvGrpSpPr/>
              <p:nvPr/>
            </p:nvGrpSpPr>
            <p:grpSpPr>
              <a:xfrm rot="16200000">
                <a:off x="5496733" y="-1676761"/>
                <a:ext cx="352667" cy="8618627"/>
                <a:chOff x="1833148" y="2468597"/>
                <a:chExt cx="1900628" cy="8618627"/>
              </a:xfrm>
            </p:grpSpPr>
            <p:sp>
              <p:nvSpPr>
                <p:cNvPr id="33" name="圆角矩形 10"/>
                <p:cNvSpPr/>
                <p:nvPr/>
              </p:nvSpPr>
              <p:spPr>
                <a:xfrm>
                  <a:off x="1861559" y="2468597"/>
                  <a:ext cx="1872217" cy="77469"/>
                </a:xfrm>
                <a:prstGeom prst="roundRect">
                  <a:avLst>
                    <a:gd name="adj" fmla="val 50000"/>
                  </a:avLst>
                </a:prstGeom>
                <a:ln>
                  <a:solidFill>
                    <a:srgbClr val="0070C0"/>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1218565" rtl="0" eaLnBrk="1" fontAlgn="auto" latinLnBrk="0" hangingPunct="1">
                    <a:lnSpc>
                      <a:spcPct val="100000"/>
                    </a:lnSpc>
                    <a:spcBef>
                      <a:spcPts val="0"/>
                    </a:spcBef>
                    <a:spcAft>
                      <a:spcPts val="0"/>
                    </a:spcAft>
                    <a:buClrTx/>
                    <a:buSzTx/>
                    <a:buFontTx/>
                    <a:buNone/>
                    <a:defRPr/>
                  </a:pPr>
                  <a:endParaRPr kumimoji="0" lang="zh-CN" altLang="en-US" sz="2000" b="0" i="0" u="none" strike="noStrike" kern="0" cap="none" spc="0" normalizeH="0" baseline="0" noProof="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endParaRPr>
                </a:p>
              </p:txBody>
            </p:sp>
            <p:sp>
              <p:nvSpPr>
                <p:cNvPr id="34" name="圆角矩形 11"/>
                <p:cNvSpPr/>
                <p:nvPr/>
              </p:nvSpPr>
              <p:spPr>
                <a:xfrm>
                  <a:off x="1833148" y="11009755"/>
                  <a:ext cx="1872200" cy="77469"/>
                </a:xfrm>
                <a:prstGeom prst="roundRect">
                  <a:avLst>
                    <a:gd name="adj" fmla="val 50000"/>
                  </a:avLst>
                </a:prstGeom>
                <a:ln>
                  <a:solidFill>
                    <a:srgbClr val="0070C0"/>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1218565" rtl="0" eaLnBrk="1" fontAlgn="auto" latinLnBrk="0" hangingPunct="1">
                    <a:lnSpc>
                      <a:spcPct val="100000"/>
                    </a:lnSpc>
                    <a:spcBef>
                      <a:spcPts val="0"/>
                    </a:spcBef>
                    <a:spcAft>
                      <a:spcPts val="0"/>
                    </a:spcAft>
                    <a:buClrTx/>
                    <a:buSzTx/>
                    <a:buFontTx/>
                    <a:buNone/>
                    <a:defRPr/>
                  </a:pPr>
                  <a:endParaRPr kumimoji="0" lang="zh-CN" altLang="en-US" sz="2000" b="0" i="0" u="none" strike="noStrike" kern="0" cap="none" spc="0" normalizeH="0" baseline="0" noProof="0">
                    <a:ln>
                      <a:noFill/>
                    </a:ln>
                    <a:gradFill>
                      <a:gsLst>
                        <a:gs pos="0">
                          <a:schemeClr val="accent1">
                            <a:lumMod val="5000"/>
                            <a:lumOff val="95000"/>
                          </a:schemeClr>
                        </a:gs>
                        <a:gs pos="100000">
                          <a:srgbClr val="FFC000"/>
                        </a:gs>
                      </a:gsLst>
                      <a:lin ang="5400000" scaled="1"/>
                    </a:gradFill>
                    <a:effectLst/>
                    <a:uLnTx/>
                    <a:uFillTx/>
                    <a:latin typeface="思源黑体 CN Heavy" panose="020B0A00000000000000" pitchFamily="34" charset="-122"/>
                    <a:ea typeface="思源黑体 CN Heavy" panose="020B0A00000000000000" pitchFamily="34" charset="-122"/>
                    <a:cs typeface="+mn-cs"/>
                  </a:endParaRPr>
                </a:p>
              </p:txBody>
            </p:sp>
          </p:grpSp>
          <p:sp>
            <p:nvSpPr>
              <p:cNvPr id="35" name="TextBox 20"/>
              <p:cNvSpPr txBox="1"/>
              <p:nvPr/>
            </p:nvSpPr>
            <p:spPr>
              <a:xfrm>
                <a:off x="1614936" y="2431749"/>
                <a:ext cx="1775882" cy="408614"/>
              </a:xfrm>
              <a:prstGeom prst="rect">
                <a:avLst/>
              </a:prstGeom>
            </p:spPr>
            <p:style>
              <a:lnRef idx="1">
                <a:schemeClr val="accent5"/>
              </a:lnRef>
              <a:fillRef idx="2">
                <a:schemeClr val="accent5"/>
              </a:fillRef>
              <a:effectRef idx="1">
                <a:schemeClr val="accent5"/>
              </a:effectRef>
              <a:fontRef idx="minor">
                <a:schemeClr val="dk1"/>
              </a:fontRef>
            </p:style>
            <p:txBody>
              <a:bodyPr wrap="none" lIns="0" tIns="0" rIns="0" bIns="0" rtlCol="0" anchor="ctr">
                <a:noAutofit/>
              </a:bodyPr>
              <a:lstStyle/>
              <a:p>
                <a:pPr marL="0" marR="0" lvl="0" indent="0" algn="ctr" defTabSz="1218565" rtl="0" eaLnBrk="1" fontAlgn="auto" latinLnBrk="0" hangingPunct="1">
                  <a:lnSpc>
                    <a:spcPct val="100000"/>
                  </a:lnSpc>
                  <a:spcBef>
                    <a:spcPts val="0"/>
                  </a:spcBef>
                  <a:spcAft>
                    <a:spcPts val="0"/>
                  </a:spcAft>
                  <a:buClrTx/>
                  <a:buSzTx/>
                  <a:buFontTx/>
                  <a:buNone/>
                  <a:defRPr/>
                </a:pPr>
                <a:r>
                  <a:rPr kumimoji="0" lang="zh-CN" altLang="en-US" sz="2400" b="1" i="0" u="none" strike="noStrike" kern="0" cap="none" spc="0" normalizeH="0" baseline="0" noProof="0" dirty="0">
                    <a:ln>
                      <a:noFill/>
                    </a:ln>
                    <a:solidFill>
                      <a:schemeClr val="bg1"/>
                    </a:solidFill>
                    <a:effectLst/>
                    <a:uLnTx/>
                    <a:uFillTx/>
                    <a:latin typeface="思源黑体 CN Bold" panose="020B0800000000000000" pitchFamily="34" charset="-122"/>
                    <a:ea typeface="思源黑体 CN Bold" panose="020B0800000000000000" pitchFamily="34" charset="-122"/>
                    <a:cs typeface="+mn-cs"/>
                  </a:rPr>
                  <a:t>（二）</a:t>
                </a:r>
                <a:endParaRPr kumimoji="0" lang="zh-CN" altLang="en-US" sz="2400" b="1" i="0" u="none" strike="noStrike" kern="0" cap="none" spc="0" normalizeH="0" baseline="0" noProof="0" dirty="0">
                  <a:ln>
                    <a:noFill/>
                  </a:ln>
                  <a:solidFill>
                    <a:schemeClr val="bg1"/>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ctr" defTabSz="1218565" rtl="0" eaLnBrk="1" fontAlgn="auto" latinLnBrk="0" hangingPunct="1">
                  <a:lnSpc>
                    <a:spcPct val="100000"/>
                  </a:lnSpc>
                  <a:spcBef>
                    <a:spcPts val="0"/>
                  </a:spcBef>
                  <a:spcAft>
                    <a:spcPts val="0"/>
                  </a:spcAft>
                  <a:buClrTx/>
                  <a:buSzTx/>
                  <a:buFontTx/>
                  <a:buNone/>
                  <a:defRPr/>
                </a:pPr>
                <a:r>
                  <a:rPr kumimoji="0" lang="zh-CN" altLang="en-US" sz="2400" b="1"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rPr>
                  <a:t>强化监督检查</a:t>
                </a:r>
                <a:endParaRPr kumimoji="0" lang="zh-CN" altLang="en-US" sz="2400" b="1" i="0" u="none" strike="noStrike" kern="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cs"/>
                </a:endParaRPr>
              </a:p>
            </p:txBody>
          </p:sp>
        </p:grpSp>
        <p:sp>
          <p:nvSpPr>
            <p:cNvPr id="36" name="文本框 21"/>
            <p:cNvSpPr txBox="1">
              <a:spLocks noChangeArrowheads="1"/>
            </p:cNvSpPr>
            <p:nvPr/>
          </p:nvSpPr>
          <p:spPr bwMode="auto">
            <a:xfrm>
              <a:off x="7100784" y="1634808"/>
              <a:ext cx="6615158" cy="354879"/>
            </a:xfrm>
            <a:prstGeom prst="rect">
              <a:avLst/>
            </a:prstGeom>
            <a:noFill/>
            <a:ln w="9525">
              <a:noFill/>
              <a:miter lim="800000"/>
            </a:ln>
            <a:extLst>
              <a:ext uri="{909E8E84-426E-40DD-AFC4-6F175D3DCCD1}">
                <a14:hiddenFill xmlns:a14="http://schemas.microsoft.com/office/drawing/2010/main">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14:hiddenFill>
              </a:ext>
              <a:ext uri="{91240B29-F687-4F45-9708-019B960494DF}">
                <a14:hiddenLine xmlns:a14="http://schemas.microsoft.com/office/drawing/2010/main" w="9525">
                  <a:solidFill>
                    <a:srgbClr val="000000"/>
                  </a:solidFill>
                  <a:miter lim="800000"/>
                  <a:headEnd/>
                  <a:tailEnd/>
                </a14:hiddenLine>
              </a:ext>
            </a:extLst>
          </p:spPr>
          <p:style>
            <a:lnRef idx="1">
              <a:schemeClr val="accent5"/>
            </a:lnRef>
            <a:fillRef idx="2">
              <a:schemeClr val="accent5"/>
            </a:fillRef>
            <a:effectRef idx="1">
              <a:schemeClr val="accent5"/>
            </a:effectRef>
            <a:fontRef idx="minor">
              <a:schemeClr val="dk1"/>
            </a:fontRef>
          </p:style>
          <p:txBody>
            <a:bodyPr wrap="square">
              <a:spAutoFit/>
            </a:bodyPr>
            <a:lstStyle>
              <a:lvl1pPr>
                <a:defRPr sz="2800">
                  <a:solidFill>
                    <a:schemeClr val="tx1"/>
                  </a:solidFill>
                  <a:latin typeface="Calibri" panose="020F0502020204030204" charset="0"/>
                  <a:ea typeface="宋体" panose="02010600030101010101" pitchFamily="2" charset="-122"/>
                </a:defRPr>
              </a:lvl1pPr>
              <a:lvl2pPr marL="742950" indent="-285750">
                <a:defRPr sz="2400">
                  <a:solidFill>
                    <a:schemeClr val="tx1"/>
                  </a:solidFill>
                  <a:latin typeface="Calibri" panose="020F0502020204030204" charset="0"/>
                  <a:ea typeface="宋体" panose="02010600030101010101" pitchFamily="2" charset="-122"/>
                </a:defRPr>
              </a:lvl2pPr>
              <a:lvl3pPr>
                <a:defRPr sz="2000">
                  <a:solidFill>
                    <a:schemeClr val="tx1"/>
                  </a:solidFill>
                  <a:latin typeface="Calibri" panose="020F0502020204030204" charset="0"/>
                  <a:ea typeface="宋体" panose="02010600030101010101" pitchFamily="2" charset="-122"/>
                </a:defRPr>
              </a:lvl3pPr>
              <a:lvl4pPr>
                <a:defRPr>
                  <a:solidFill>
                    <a:schemeClr val="tx1"/>
                  </a:solidFill>
                  <a:latin typeface="Calibri" panose="020F0502020204030204" charset="0"/>
                  <a:ea typeface="宋体" panose="02010600030101010101" pitchFamily="2" charset="-122"/>
                </a:defRPr>
              </a:lvl4pPr>
              <a:lvl5pPr>
                <a:defRPr>
                  <a:solidFill>
                    <a:schemeClr val="tx1"/>
                  </a:solidFill>
                  <a:latin typeface="Calibri" panose="020F0502020204030204" charset="0"/>
                  <a:ea typeface="宋体" panose="02010600030101010101" pitchFamily="2" charset="-122"/>
                </a:defRPr>
              </a:lvl5pPr>
              <a:lvl6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eaLnBrk="0" fontAlgn="base" hangingPunct="0">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marL="0" marR="0" lvl="0" indent="0" defTabSz="914400" rtl="0" eaLnBrk="1" fontAlgn="auto" latinLnBrk="0" hangingPunct="1">
                <a:lnSpc>
                  <a:spcPct val="100000"/>
                </a:lnSpc>
                <a:spcBef>
                  <a:spcPts val="0"/>
                </a:spcBef>
                <a:spcAft>
                  <a:spcPts val="0"/>
                </a:spcAft>
                <a:buClrTx/>
                <a:buSzTx/>
                <a:buFontTx/>
                <a:buNone/>
                <a:defRPr/>
              </a:pPr>
              <a:r>
                <a:rPr lang="zh-CN" altLang="en-US" sz="2400">
                  <a:latin typeface="微软雅黑" panose="020B0503020204020204" pitchFamily="34" charset="-122"/>
                  <a:ea typeface="微软雅黑" panose="020B0503020204020204" pitchFamily="34" charset="-122"/>
                </a:rPr>
                <a:t>各级各部门要建立健全普查工作责任制，将普查作为党委、政府督查督办事项，纳入各级各部门绩效考评范围，定期督导普查工作，形成齐抓共管、层层落实的普查工作格局。</a:t>
              </a:r>
              <a:endParaRPr lang="zh-CN" altLang="en-US" sz="2400">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a:xfrm>
            <a:off x="986155" y="1784985"/>
            <a:ext cx="10001250" cy="4123690"/>
          </a:xfrm>
          <a:prstGeom prst="rect">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scene3d>
              <a:camera prst="orthographicFront"/>
              <a:lightRig rig="threePt" dir="t"/>
            </a:scene3d>
          </a:bodyPr>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solidFill>
                <a:schemeClr val="accent1"/>
              </a:solidFill>
              <a:effectLst>
                <a:outerShdw blurRad="38100" dist="25400" dir="5400000" algn="ctr" rotWithShape="0">
                  <a:srgbClr val="6E747A">
                    <a:alpha val="43000"/>
                  </a:srgbClr>
                </a:outerShdw>
              </a:effectLst>
              <a:uLnTx/>
              <a:uFillTx/>
              <a:latin typeface="Arial" panose="020B0604020202020204"/>
              <a:ea typeface="微软雅黑 Light" panose="020B0502040204020203" charset="-122"/>
              <a:cs typeface="+mn-cs"/>
            </a:endParaRPr>
          </a:p>
        </p:txBody>
      </p:sp>
      <p:grpSp>
        <p:nvGrpSpPr>
          <p:cNvPr id="9" name="组合 8"/>
          <p:cNvGrpSpPr/>
          <p:nvPr/>
        </p:nvGrpSpPr>
        <p:grpSpPr>
          <a:xfrm>
            <a:off x="1003935" y="646430"/>
            <a:ext cx="10230485" cy="583565"/>
            <a:chOff x="374968" y="856218"/>
            <a:chExt cx="12425674" cy="583565"/>
          </a:xfrm>
        </p:grpSpPr>
        <p:sp>
          <p:nvSpPr>
            <p:cNvPr id="4" name="文本框 3"/>
            <p:cNvSpPr txBox="1"/>
            <p:nvPr/>
          </p:nvSpPr>
          <p:spPr>
            <a:xfrm>
              <a:off x="374968" y="856218"/>
              <a:ext cx="4631531"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六、坚持依法普查</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5006485"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cxnSp>
        <p:nvCxnSpPr>
          <p:cNvPr id="19" name="直接连接符 18"/>
          <p:cNvCxnSpPr/>
          <p:nvPr/>
        </p:nvCxnSpPr>
        <p:spPr>
          <a:xfrm>
            <a:off x="737969" y="1344438"/>
            <a:ext cx="0" cy="775504"/>
          </a:xfrm>
          <a:prstGeom prst="line">
            <a:avLst/>
          </a:prstGeom>
        </p:spPr>
        <p:style>
          <a:lnRef idx="3">
            <a:schemeClr val="accent1"/>
          </a:lnRef>
          <a:fillRef idx="0">
            <a:schemeClr val="accent1"/>
          </a:fillRef>
          <a:effectRef idx="2">
            <a:schemeClr val="accent1"/>
          </a:effectRef>
          <a:fontRef idx="minor">
            <a:schemeClr val="tx1"/>
          </a:fontRef>
        </p:style>
      </p:cxnSp>
      <p:grpSp>
        <p:nvGrpSpPr>
          <p:cNvPr id="20" name="组合 19"/>
          <p:cNvGrpSpPr/>
          <p:nvPr/>
        </p:nvGrpSpPr>
        <p:grpSpPr>
          <a:xfrm>
            <a:off x="736151" y="1268567"/>
            <a:ext cx="3230479" cy="173986"/>
            <a:chOff x="2977032" y="4682325"/>
            <a:chExt cx="3230479" cy="173986"/>
          </a:xfrm>
          <a:solidFill>
            <a:srgbClr val="0070C0"/>
          </a:solidFill>
        </p:grpSpPr>
        <p:cxnSp>
          <p:nvCxnSpPr>
            <p:cNvPr id="21" name="直接连接符 20"/>
            <p:cNvCxnSpPr/>
            <p:nvPr/>
          </p:nvCxnSpPr>
          <p:spPr>
            <a:xfrm>
              <a:off x="2977032" y="4758196"/>
              <a:ext cx="3098648" cy="0"/>
            </a:xfrm>
            <a:prstGeom prst="line">
              <a:avLst/>
            </a:prstGeom>
          </p:spPr>
          <p:style>
            <a:lnRef idx="3">
              <a:schemeClr val="accent1"/>
            </a:lnRef>
            <a:fillRef idx="0">
              <a:schemeClr val="accent1"/>
            </a:fillRef>
            <a:effectRef idx="2">
              <a:schemeClr val="accent1"/>
            </a:effectRef>
            <a:fontRef idx="minor">
              <a:schemeClr val="tx1"/>
            </a:fontRef>
          </p:style>
        </p:cxnSp>
        <p:sp>
          <p:nvSpPr>
            <p:cNvPr id="22" name="圆: 空心 17"/>
            <p:cNvSpPr/>
            <p:nvPr/>
          </p:nvSpPr>
          <p:spPr>
            <a:xfrm>
              <a:off x="6033525" y="4682325"/>
              <a:ext cx="173986" cy="173986"/>
            </a:xfrm>
            <a:prstGeom prst="donut">
              <a:avLst/>
            </a:prstGeom>
            <a:grp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solidFill>
                  <a:srgbClr val="0070C0"/>
                </a:solidFill>
                <a:effectLst>
                  <a:outerShdw blurRad="38100" dist="25400" dir="5400000" algn="ctr" rotWithShape="0">
                    <a:srgbClr val="6E747A">
                      <a:alpha val="43000"/>
                    </a:srgbClr>
                  </a:outerShdw>
                </a:effectLst>
                <a:uLnTx/>
                <a:uFillTx/>
                <a:latin typeface="思源黑体 CN Normal"/>
                <a:ea typeface="思源黑体 CN Normal"/>
                <a:cs typeface="+mn-cs"/>
              </a:endParaRPr>
            </a:p>
          </p:txBody>
        </p:sp>
      </p:grpSp>
      <p:cxnSp>
        <p:nvCxnSpPr>
          <p:cNvPr id="23" name="直接连接符 22"/>
          <p:cNvCxnSpPr/>
          <p:nvPr/>
        </p:nvCxnSpPr>
        <p:spPr>
          <a:xfrm>
            <a:off x="7387375" y="6349283"/>
            <a:ext cx="3847306"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4" name="直接连接符 23"/>
          <p:cNvCxnSpPr/>
          <p:nvPr/>
        </p:nvCxnSpPr>
        <p:spPr>
          <a:xfrm>
            <a:off x="11234681" y="5730570"/>
            <a:ext cx="0" cy="618713"/>
          </a:xfrm>
          <a:prstGeom prst="line">
            <a:avLst/>
          </a:prstGeom>
        </p:spPr>
        <p:style>
          <a:lnRef idx="3">
            <a:schemeClr val="accent1"/>
          </a:lnRef>
          <a:fillRef idx="0">
            <a:schemeClr val="accent1"/>
          </a:fillRef>
          <a:effectRef idx="2">
            <a:schemeClr val="accent1"/>
          </a:effectRef>
          <a:fontRef idx="minor">
            <a:schemeClr val="tx1"/>
          </a:fontRef>
        </p:style>
      </p:cxnSp>
      <p:sp>
        <p:nvSpPr>
          <p:cNvPr id="25" name="文本框 24"/>
          <p:cNvSpPr txBox="1"/>
          <p:nvPr/>
        </p:nvSpPr>
        <p:spPr>
          <a:xfrm>
            <a:off x="1261745" y="1821815"/>
            <a:ext cx="9451975" cy="1938020"/>
          </a:xfrm>
          <a:prstGeom prst="rect">
            <a:avLst/>
          </a:prstGeom>
          <a:noFill/>
        </p:spPr>
        <p:txBody>
          <a:bodyPr wrap="square" rtlCol="0" anchor="t">
            <a:spAutoFit/>
          </a:bodyPr>
          <a:p>
            <a:pPr algn="just"/>
            <a:r>
              <a:rPr lang="en-US" altLang="zh-CN" sz="2400">
                <a:latin typeface="微软雅黑" panose="020B0503020204020204" pitchFamily="34" charset="-122"/>
                <a:ea typeface="微软雅黑" panose="020B0503020204020204" pitchFamily="34" charset="-122"/>
              </a:rPr>
              <a:t>       </a:t>
            </a:r>
            <a:r>
              <a:rPr lang="zh-CN" altLang="en-US" sz="2400">
                <a:latin typeface="微软雅黑" panose="020B0503020204020204" pitchFamily="34" charset="-122"/>
                <a:ea typeface="微软雅黑" panose="020B0503020204020204" pitchFamily="34" charset="-122"/>
              </a:rPr>
              <a:t>所有普查工作人员和普查对象必须严格按照《中华人民共和国统计法》、《中华人民共和国统计法实施条例》和《全国经济普查条例》的规定，按时、如实填报普查表。任何单位和个人不得虚报、瞒报、拒报、迟报，不得伪造、篡改普查数据。普查取得的单位和个人资料，严格限定用于普查目的，不作为任何单位对普查对象实施奖惩的依据。</a:t>
            </a:r>
            <a:endParaRPr lang="zh-CN" altLang="en-US" sz="2400">
              <a:latin typeface="微软雅黑" panose="020B0503020204020204" pitchFamily="34" charset="-122"/>
              <a:ea typeface="微软雅黑" panose="020B0503020204020204" pitchFamily="34" charset="-122"/>
            </a:endParaRPr>
          </a:p>
        </p:txBody>
      </p:sp>
      <p:sp>
        <p:nvSpPr>
          <p:cNvPr id="26" name="文本框 25"/>
          <p:cNvSpPr txBox="1"/>
          <p:nvPr/>
        </p:nvSpPr>
        <p:spPr>
          <a:xfrm>
            <a:off x="1261110" y="4183380"/>
            <a:ext cx="9451975" cy="1568450"/>
          </a:xfrm>
          <a:prstGeom prst="rect">
            <a:avLst/>
          </a:prstGeom>
          <a:noFill/>
        </p:spPr>
        <p:txBody>
          <a:bodyPr wrap="square" rtlCol="0" anchor="t">
            <a:spAutoFit/>
          </a:bodyPr>
          <a:p>
            <a:r>
              <a:rPr lang="en-US" altLang="zh-CN" sz="2400">
                <a:latin typeface="微软雅黑" panose="020B0503020204020204" pitchFamily="34" charset="-122"/>
                <a:ea typeface="微软雅黑" panose="020B0503020204020204" pitchFamily="34" charset="-122"/>
              </a:rPr>
              <a:t>       </a:t>
            </a:r>
            <a:r>
              <a:rPr lang="zh-CN" altLang="en-US" sz="2400">
                <a:latin typeface="微软雅黑" panose="020B0503020204020204" pitchFamily="34" charset="-122"/>
                <a:ea typeface="微软雅黑" panose="020B0503020204020204" pitchFamily="34" charset="-122"/>
              </a:rPr>
              <a:t>机构及其工作人员对在普查中所知悉的国家秘密和普查对象的商业秘密、个人信息，必须严格履行保密义务；未经批准，任何单位和个人不得对外发布普查数据。对在普查工作中的违纪违法等行为，依纪依法予以处理并加大通报曝光力度。</a:t>
            </a: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663575" y="1048385"/>
            <a:ext cx="1936115" cy="3046095"/>
          </a:xfrm>
          <a:prstGeom prst="rect">
            <a:avLst/>
          </a:prstGeom>
          <a:noFill/>
        </p:spPr>
        <p:txBody>
          <a:bodyPr wrap="square" rtlCol="0">
            <a:spAutoFit/>
          </a:bodyPr>
          <a:lstStyle/>
          <a:p>
            <a:pPr algn="ctr"/>
            <a:r>
              <a:rPr kumimoji="1" lang="zh-CN" altLang="en-US" sz="9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微软雅黑" panose="020B0503020204020204" pitchFamily="34" charset="-122"/>
                <a:ea typeface="微软雅黑" panose="020B0503020204020204" pitchFamily="34" charset="-122"/>
              </a:rPr>
              <a:t>前言</a:t>
            </a:r>
            <a:endParaRPr kumimoji="1" lang="zh-CN" altLang="en-US" sz="9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微软雅黑" panose="020B0503020204020204" pitchFamily="34" charset="-122"/>
              <a:ea typeface="微软雅黑" panose="020B0503020204020204" pitchFamily="34" charset="-122"/>
            </a:endParaRPr>
          </a:p>
        </p:txBody>
      </p:sp>
      <p:sp>
        <p:nvSpPr>
          <p:cNvPr id="10" name="平行四边形 9"/>
          <p:cNvSpPr/>
          <p:nvPr/>
        </p:nvSpPr>
        <p:spPr>
          <a:xfrm>
            <a:off x="3213094" y="1807144"/>
            <a:ext cx="12019484" cy="3464584"/>
          </a:xfrm>
          <a:prstGeom prst="parallelogram">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15" name="矩形 14"/>
          <p:cNvSpPr/>
          <p:nvPr/>
        </p:nvSpPr>
        <p:spPr>
          <a:xfrm>
            <a:off x="4232275" y="2431415"/>
            <a:ext cx="7527925" cy="2215515"/>
          </a:xfrm>
          <a:prstGeom prst="rect">
            <a:avLst/>
          </a:prstGeom>
          <a:ln>
            <a:noFill/>
          </a:ln>
        </p:spPr>
        <p:txBody>
          <a:bodyPr wrap="square" lIns="0" tIns="0" rIns="0" bIns="0">
            <a:spAutoFit/>
          </a:bodyPr>
          <a:lstStyle/>
          <a:p>
            <a:pPr algn="just" defTabSz="914400">
              <a:lnSpc>
                <a:spcPct val="150000"/>
              </a:lnSpc>
              <a:defRPr/>
            </a:pPr>
            <a:r>
              <a:rPr lang="en-US" sz="2400" b="1" dirty="0">
                <a:solidFill>
                  <a:schemeClr val="bg1"/>
                </a:solidFill>
                <a:latin typeface="微软雅黑" panose="020B0503020204020204" pitchFamily="34" charset="-122"/>
                <a:ea typeface="微软雅黑" panose="020B0503020204020204" pitchFamily="34" charset="-122"/>
                <a:cs typeface="阿里巴巴普惠体 Medium" panose="00020600040101010101" pitchFamily="18" charset="-122"/>
              </a:rPr>
              <a:t>       </a:t>
            </a:r>
            <a:r>
              <a:rPr sz="2400" b="1" dirty="0">
                <a:solidFill>
                  <a:schemeClr val="bg1"/>
                </a:solidFill>
                <a:latin typeface="微软雅黑" panose="020B0503020204020204" pitchFamily="34" charset="-122"/>
                <a:ea typeface="微软雅黑" panose="020B0503020204020204" pitchFamily="34" charset="-122"/>
                <a:cs typeface="阿里巴巴普惠体 Medium" panose="00020600040101010101" pitchFamily="18" charset="-122"/>
              </a:rPr>
              <a:t>2023年4月桂林市雁山区人民政府印发了《关于做好我区第五次全国经济普查工作的通知》（以下简称《通知》），全面部署我区第五次全国经济普查工作。现就《通知》有关内容解读如下： </a:t>
            </a:r>
            <a:endParaRPr sz="2400" b="1" dirty="0">
              <a:solidFill>
                <a:schemeClr val="bg1"/>
              </a:solidFill>
              <a:latin typeface="微软雅黑" panose="020B0503020204020204" pitchFamily="34" charset="-122"/>
              <a:ea typeface="微软雅黑" panose="020B0503020204020204" pitchFamily="34" charset="-122"/>
              <a:cs typeface="阿里巴巴普惠体 Medium" panose="00020600040101010101" pitchFamily="18" charset="-122"/>
            </a:endParaRPr>
          </a:p>
        </p:txBody>
      </p:sp>
      <p:sp>
        <p:nvSpPr>
          <p:cNvPr id="13" name="TextBox 12"/>
          <p:cNvSpPr txBox="1"/>
          <p:nvPr/>
        </p:nvSpPr>
        <p:spPr>
          <a:xfrm>
            <a:off x="146595" y="6614239"/>
            <a:ext cx="1440159" cy="123111"/>
          </a:xfrm>
          <a:prstGeom prst="rect">
            <a:avLst/>
          </a:prstGeom>
          <a:noFill/>
        </p:spPr>
        <p:txBody>
          <a:bodyPr wrap="square" rtlCol="0">
            <a:spAutoFit/>
          </a:bodyPr>
          <a:lstStyle/>
          <a:p>
            <a:pPr defTabSz="914400">
              <a:lnSpc>
                <a:spcPct val="200000"/>
              </a:lnSpc>
            </a:pPr>
            <a:r>
              <a:rPr lang="zh-CN" altLang="en-US" sz="100" dirty="0">
                <a:solidFill>
                  <a:schemeClr val="bg1"/>
                </a:solidFill>
                <a:latin typeface="微软雅黑" panose="020B0503020204020204" pitchFamily="34" charset="-122"/>
                <a:ea typeface="微软雅黑" panose="020B0503020204020204" pitchFamily="34" charset="-122"/>
              </a:rPr>
              <a:t>行</a:t>
            </a:r>
            <a:r>
              <a:rPr lang="zh-CN" altLang="en-US" sz="100" dirty="0" smtClean="0">
                <a:solidFill>
                  <a:schemeClr val="bg1"/>
                </a:solidFill>
                <a:latin typeface="微软雅黑" panose="020B0503020204020204" pitchFamily="34" charset="-122"/>
                <a:ea typeface="微软雅黑" panose="020B0503020204020204" pitchFamily="34" charset="-122"/>
              </a:rPr>
              <a:t>业</a:t>
            </a:r>
            <a:r>
              <a:rPr lang="en-US" altLang="zh-CN" sz="100" dirty="0" smtClean="0">
                <a:solidFill>
                  <a:schemeClr val="bg1"/>
                </a:solidFill>
                <a:latin typeface="微软雅黑" panose="020B0503020204020204" pitchFamily="34" charset="-122"/>
                <a:ea typeface="微软雅黑" panose="020B0503020204020204" pitchFamily="34" charset="-122"/>
              </a:rPr>
              <a:t>PPT</a:t>
            </a:r>
            <a:r>
              <a:rPr lang="zh-CN" altLang="en-US" sz="100" dirty="0" smtClean="0">
                <a:solidFill>
                  <a:schemeClr val="bg1"/>
                </a:solidFill>
                <a:latin typeface="微软雅黑" panose="020B0503020204020204" pitchFamily="34" charset="-122"/>
                <a:ea typeface="微软雅黑" panose="020B0503020204020204" pitchFamily="34" charset="-122"/>
              </a:rPr>
              <a:t>模板</a:t>
            </a:r>
            <a:r>
              <a:rPr lang="en-US" altLang="zh-CN" sz="100" dirty="0">
                <a:solidFill>
                  <a:schemeClr val="bg1"/>
                </a:solidFill>
                <a:latin typeface="微软雅黑" panose="020B0503020204020204" pitchFamily="34" charset="-122"/>
                <a:ea typeface="微软雅黑" panose="020B0503020204020204" pitchFamily="34" charset="-122"/>
              </a:rPr>
              <a:t>http://www.1ppt.com/hangye/</a:t>
            </a:r>
            <a:endParaRPr lang="en-US" altLang="zh-CN" sz="100" dirty="0" smtClean="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平行四边形 6"/>
          <p:cNvSpPr/>
          <p:nvPr/>
        </p:nvSpPr>
        <p:spPr>
          <a:xfrm>
            <a:off x="-10795" y="-15240"/>
            <a:ext cx="3933825" cy="6887845"/>
          </a:xfrm>
          <a:prstGeom prst="parallelogram">
            <a:avLst>
              <a:gd name="adj" fmla="val 0"/>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3" name="文本框 2"/>
          <p:cNvSpPr txBox="1"/>
          <p:nvPr/>
        </p:nvSpPr>
        <p:spPr>
          <a:xfrm>
            <a:off x="1245870" y="1638300"/>
            <a:ext cx="1659890" cy="3834765"/>
          </a:xfrm>
          <a:prstGeom prst="rect">
            <a:avLst/>
          </a:prstGeom>
          <a:noFill/>
        </p:spPr>
        <p:txBody>
          <a:bodyPr vert="eaVert" wrap="square" rtlCol="0">
            <a:spAutoFit/>
          </a:bodyPr>
          <a:lstStyle/>
          <a:p>
            <a:r>
              <a:rPr kumimoji="1" lang="zh-CN" altLang="en-US" sz="9600" b="1" dirty="0">
                <a:ln w="9525" cmpd="sng">
                  <a:solidFill>
                    <a:schemeClr val="accent1"/>
                  </a:solidFill>
                  <a:prstDash val="solid"/>
                </a:ln>
                <a:solidFill>
                  <a:srgbClr val="70AD47">
                    <a:tint val="1000"/>
                  </a:srgbClr>
                </a:solidFill>
                <a:effectLst>
                  <a:glow rad="38100">
                    <a:schemeClr val="accent1">
                      <a:alpha val="40000"/>
                    </a:schemeClr>
                  </a:glow>
                </a:effectLst>
                <a:latin typeface="微软雅黑" panose="020B0503020204020204" pitchFamily="34" charset="-122"/>
                <a:ea typeface="微软雅黑" panose="020B0503020204020204" pitchFamily="34" charset="-122"/>
              </a:rPr>
              <a:t>目  录</a:t>
            </a:r>
            <a:endParaRPr kumimoji="1" lang="zh-CN" altLang="en-US" sz="9600" b="1" dirty="0">
              <a:ln w="9525" cmpd="sng">
                <a:solidFill>
                  <a:schemeClr val="accent1"/>
                </a:solidFill>
                <a:prstDash val="solid"/>
              </a:ln>
              <a:solidFill>
                <a:srgbClr val="70AD47">
                  <a:tint val="1000"/>
                </a:srgbClr>
              </a:solidFill>
              <a:effectLst>
                <a:glow rad="38100">
                  <a:schemeClr val="accent1">
                    <a:alpha val="40000"/>
                  </a:schemeClr>
                </a:glow>
              </a:effectLst>
              <a:latin typeface="微软雅黑" panose="020B0503020204020204" pitchFamily="34" charset="-122"/>
              <a:ea typeface="微软雅黑" panose="020B0503020204020204" pitchFamily="34" charset="-122"/>
            </a:endParaRPr>
          </a:p>
        </p:txBody>
      </p:sp>
      <p:grpSp>
        <p:nvGrpSpPr>
          <p:cNvPr id="2" name="组合 1"/>
          <p:cNvGrpSpPr/>
          <p:nvPr/>
        </p:nvGrpSpPr>
        <p:grpSpPr>
          <a:xfrm>
            <a:off x="5073650" y="527050"/>
            <a:ext cx="5853430" cy="621030"/>
            <a:chOff x="726745" y="2418917"/>
            <a:chExt cx="3067165" cy="3026955"/>
          </a:xfrm>
        </p:grpSpPr>
        <p:sp>
          <p:nvSpPr>
            <p:cNvPr id="10" name="平行四边形 9"/>
            <p:cNvSpPr/>
            <p:nvPr/>
          </p:nvSpPr>
          <p:spPr>
            <a:xfrm>
              <a:off x="726745" y="2418917"/>
              <a:ext cx="3067165" cy="3026955"/>
            </a:xfrm>
            <a:prstGeom prst="parallelogram">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19" name="矩形 18"/>
            <p:cNvSpPr/>
            <p:nvPr/>
          </p:nvSpPr>
          <p:spPr>
            <a:xfrm>
              <a:off x="1403439" y="2669190"/>
              <a:ext cx="1970405"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1"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普查的意义</a:t>
              </a:r>
              <a:endParaRPr kumimoji="0" lang="zh-CN" altLang="en-US" sz="2800" b="1"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15" name="文本框 14"/>
            <p:cNvSpPr txBox="1"/>
            <p:nvPr/>
          </p:nvSpPr>
          <p:spPr>
            <a:xfrm>
              <a:off x="1226866" y="2759797"/>
              <a:ext cx="543739"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rPr>
                <a:t>一、 </a:t>
              </a:r>
              <a:endParaRPr kumimoji="0" lang="zh-CN" altLang="en-US" sz="2800" b="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5073650" y="1540510"/>
            <a:ext cx="5853430" cy="621030"/>
            <a:chOff x="726745" y="2418917"/>
            <a:chExt cx="3067165" cy="3026955"/>
          </a:xfrm>
        </p:grpSpPr>
        <p:sp>
          <p:nvSpPr>
            <p:cNvPr id="38" name="平行四边形 37"/>
            <p:cNvSpPr/>
            <p:nvPr/>
          </p:nvSpPr>
          <p:spPr>
            <a:xfrm>
              <a:off x="726745" y="2418917"/>
              <a:ext cx="3067165" cy="3026955"/>
            </a:xfrm>
            <a:prstGeom prst="parallelogram">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40" name="矩形 39"/>
            <p:cNvSpPr/>
            <p:nvPr/>
          </p:nvSpPr>
          <p:spPr>
            <a:xfrm>
              <a:off x="1403439" y="2669190"/>
              <a:ext cx="1970405"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b="1" noProof="0" dirty="0">
                  <a:ln>
                    <a:noFill/>
                  </a:ln>
                  <a:solidFill>
                    <a:prstClr val="white"/>
                  </a:solidFill>
                  <a:effectLst/>
                  <a:uLnTx/>
                  <a:uFillTx/>
                  <a:latin typeface="微软雅黑" panose="020B0503020204020204" pitchFamily="34" charset="-122"/>
                  <a:ea typeface="微软雅黑" panose="020B0503020204020204" pitchFamily="34" charset="-122"/>
                  <a:sym typeface="+mn-ea"/>
                </a:rPr>
                <a:t>普查对象和范围</a:t>
              </a:r>
              <a:endParaRPr kumimoji="0" lang="zh-CN" altLang="en-US" sz="2800" b="1"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39" name="文本框 38"/>
            <p:cNvSpPr txBox="1"/>
            <p:nvPr/>
          </p:nvSpPr>
          <p:spPr>
            <a:xfrm>
              <a:off x="1223533" y="2654565"/>
              <a:ext cx="543739"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二、</a:t>
              </a:r>
              <a:endPar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grpSp>
      <p:grpSp>
        <p:nvGrpSpPr>
          <p:cNvPr id="41" name="组合 40"/>
          <p:cNvGrpSpPr/>
          <p:nvPr/>
        </p:nvGrpSpPr>
        <p:grpSpPr>
          <a:xfrm>
            <a:off x="5073650" y="2567940"/>
            <a:ext cx="5853430" cy="621030"/>
            <a:chOff x="726745" y="2418917"/>
            <a:chExt cx="3067165" cy="3026955"/>
          </a:xfrm>
        </p:grpSpPr>
        <p:sp>
          <p:nvSpPr>
            <p:cNvPr id="42" name="平行四边形 41"/>
            <p:cNvSpPr/>
            <p:nvPr/>
          </p:nvSpPr>
          <p:spPr>
            <a:xfrm>
              <a:off x="726745" y="2418917"/>
              <a:ext cx="3067165" cy="3026955"/>
            </a:xfrm>
            <a:prstGeom prst="parallelogram">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44" name="矩形 43"/>
            <p:cNvSpPr/>
            <p:nvPr/>
          </p:nvSpPr>
          <p:spPr>
            <a:xfrm>
              <a:off x="1403439" y="2669190"/>
              <a:ext cx="1970405"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b="1" noProof="0" dirty="0">
                  <a:ln>
                    <a:noFill/>
                  </a:ln>
                  <a:solidFill>
                    <a:prstClr val="white"/>
                  </a:solidFill>
                  <a:effectLst/>
                  <a:uLnTx/>
                  <a:uFillTx/>
                  <a:latin typeface="微软雅黑" panose="020B0503020204020204" pitchFamily="34" charset="-122"/>
                  <a:ea typeface="微软雅黑" panose="020B0503020204020204" pitchFamily="34" charset="-122"/>
                  <a:sym typeface="+mn-ea"/>
                </a:rPr>
                <a:t>普查内容和时间</a:t>
              </a:r>
              <a:endParaRPr kumimoji="0" lang="zh-CN" altLang="en-US" sz="2800" b="1"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43" name="文本框 42"/>
            <p:cNvSpPr txBox="1"/>
            <p:nvPr/>
          </p:nvSpPr>
          <p:spPr>
            <a:xfrm>
              <a:off x="1230853" y="2654565"/>
              <a:ext cx="543739"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三、</a:t>
              </a:r>
              <a:endPar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grpSp>
      <p:grpSp>
        <p:nvGrpSpPr>
          <p:cNvPr id="45" name="组合 44"/>
          <p:cNvGrpSpPr/>
          <p:nvPr/>
        </p:nvGrpSpPr>
        <p:grpSpPr>
          <a:xfrm>
            <a:off x="5073650" y="3616325"/>
            <a:ext cx="5853430" cy="621030"/>
            <a:chOff x="726745" y="2418917"/>
            <a:chExt cx="3067165" cy="3026955"/>
          </a:xfrm>
        </p:grpSpPr>
        <p:sp>
          <p:nvSpPr>
            <p:cNvPr id="46" name="平行四边形 45"/>
            <p:cNvSpPr/>
            <p:nvPr/>
          </p:nvSpPr>
          <p:spPr>
            <a:xfrm>
              <a:off x="726745" y="2418917"/>
              <a:ext cx="3067165" cy="3026955"/>
            </a:xfrm>
            <a:prstGeom prst="parallelogram">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48" name="矩形 47"/>
            <p:cNvSpPr/>
            <p:nvPr/>
          </p:nvSpPr>
          <p:spPr>
            <a:xfrm>
              <a:off x="1403439" y="2669190"/>
              <a:ext cx="1970405"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b="1" noProof="0" dirty="0">
                  <a:ln>
                    <a:noFill/>
                  </a:ln>
                  <a:solidFill>
                    <a:prstClr val="white"/>
                  </a:solidFill>
                  <a:effectLst/>
                  <a:uLnTx/>
                  <a:uFillTx/>
                  <a:latin typeface="微软雅黑" panose="020B0503020204020204" pitchFamily="34" charset="-122"/>
                  <a:ea typeface="微软雅黑" panose="020B0503020204020204" pitchFamily="34" charset="-122"/>
                  <a:sym typeface="+mn-ea"/>
                </a:rPr>
                <a:t>普查组织实施</a:t>
              </a:r>
              <a:endParaRPr kumimoji="0" lang="zh-CN" altLang="en-US" sz="2800" b="1"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sp>
          <p:nvSpPr>
            <p:cNvPr id="47" name="文本框 46"/>
            <p:cNvSpPr txBox="1"/>
            <p:nvPr/>
          </p:nvSpPr>
          <p:spPr>
            <a:xfrm>
              <a:off x="1230853" y="2654565"/>
              <a:ext cx="543739"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四、</a:t>
              </a:r>
              <a:endPar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grpSp>
      <p:grpSp>
        <p:nvGrpSpPr>
          <p:cNvPr id="50" name="组合 49"/>
          <p:cNvGrpSpPr/>
          <p:nvPr/>
        </p:nvGrpSpPr>
        <p:grpSpPr>
          <a:xfrm>
            <a:off x="5073650" y="5697220"/>
            <a:ext cx="5853430" cy="621030"/>
            <a:chOff x="726745" y="2418917"/>
            <a:chExt cx="3067165" cy="3026955"/>
          </a:xfrm>
        </p:grpSpPr>
        <p:sp>
          <p:nvSpPr>
            <p:cNvPr id="51" name="平行四边形 50"/>
            <p:cNvSpPr/>
            <p:nvPr/>
          </p:nvSpPr>
          <p:spPr>
            <a:xfrm>
              <a:off x="726745" y="2418917"/>
              <a:ext cx="3067165" cy="3026955"/>
            </a:xfrm>
            <a:prstGeom prst="parallelogram">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53" name="矩形 52"/>
            <p:cNvSpPr/>
            <p:nvPr/>
          </p:nvSpPr>
          <p:spPr>
            <a:xfrm>
              <a:off x="1403439" y="2669190"/>
              <a:ext cx="1970405"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b="1" noProof="0" dirty="0">
                  <a:ln>
                    <a:noFill/>
                  </a:ln>
                  <a:solidFill>
                    <a:prstClr val="white"/>
                  </a:solidFill>
                  <a:effectLst/>
                  <a:uLnTx/>
                  <a:uFillTx/>
                  <a:latin typeface="微软雅黑" panose="020B0503020204020204" pitchFamily="34" charset="-122"/>
                  <a:ea typeface="微软雅黑" panose="020B0503020204020204" pitchFamily="34" charset="-122"/>
                  <a:sym typeface="+mn-ea"/>
                </a:rPr>
                <a:t>坚持依法普查</a:t>
              </a:r>
              <a:endParaRPr lang="zh-CN" altLang="en-US" sz="2800" b="1" noProof="0" dirty="0">
                <a:ln>
                  <a:noFill/>
                </a:ln>
                <a:solidFill>
                  <a:prstClr val="white"/>
                </a:solidFill>
                <a:effectLst/>
                <a:uLnTx/>
                <a:uFillTx/>
                <a:latin typeface="微软雅黑" panose="020B0503020204020204" pitchFamily="34" charset="-122"/>
                <a:ea typeface="微软雅黑" panose="020B0503020204020204" pitchFamily="34" charset="-122"/>
                <a:sym typeface="+mn-ea"/>
              </a:endParaRPr>
            </a:p>
          </p:txBody>
        </p:sp>
        <p:sp>
          <p:nvSpPr>
            <p:cNvPr id="52" name="文本框 51"/>
            <p:cNvSpPr txBox="1"/>
            <p:nvPr/>
          </p:nvSpPr>
          <p:spPr>
            <a:xfrm>
              <a:off x="1216213" y="2654565"/>
              <a:ext cx="543739"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六、</a:t>
              </a:r>
              <a:endPar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grpSp>
      <p:grpSp>
        <p:nvGrpSpPr>
          <p:cNvPr id="54" name="组合 53"/>
          <p:cNvGrpSpPr/>
          <p:nvPr/>
        </p:nvGrpSpPr>
        <p:grpSpPr>
          <a:xfrm>
            <a:off x="5073650" y="4653915"/>
            <a:ext cx="5853430" cy="621030"/>
            <a:chOff x="726745" y="2418917"/>
            <a:chExt cx="3067165" cy="3026955"/>
          </a:xfrm>
        </p:grpSpPr>
        <p:sp>
          <p:nvSpPr>
            <p:cNvPr id="55" name="平行四边形 54"/>
            <p:cNvSpPr/>
            <p:nvPr/>
          </p:nvSpPr>
          <p:spPr>
            <a:xfrm>
              <a:off x="726745" y="2418917"/>
              <a:ext cx="3067165" cy="3026955"/>
            </a:xfrm>
            <a:prstGeom prst="parallelogram">
              <a:avLst/>
            </a:prstGeom>
          </p:spPr>
          <p:style>
            <a:lnRef idx="1">
              <a:schemeClr val="accent5"/>
            </a:lnRef>
            <a:fillRef idx="2">
              <a:schemeClr val="accent5"/>
            </a:fillRef>
            <a:effectRef idx="1">
              <a:schemeClr val="accent5"/>
            </a:effectRef>
            <a:fontRef idx="minor">
              <a:schemeClr val="dk1"/>
            </a:fontRef>
          </p:style>
          <p:txBody>
            <a:bodyPr spcFirstLastPara="0" vert="horz" wrap="square" lIns="216746" tIns="325120" rIns="1517227" bIns="325120" numCol="1" spcCol="1270" anchor="ctr" anchorCtr="0">
              <a:noAutofit/>
            </a:bodyPr>
            <a:p>
              <a:pPr marL="0" marR="0" lvl="0" indent="0" algn="ctr" defTabSz="1644650" rtl="0" eaLnBrk="1" fontAlgn="auto" latinLnBrk="0" hangingPunct="1">
                <a:lnSpc>
                  <a:spcPct val="90000"/>
                </a:lnSpc>
                <a:spcBef>
                  <a:spcPct val="0"/>
                </a:spcBef>
                <a:spcAft>
                  <a:spcPct val="35000"/>
                </a:spcAft>
                <a:buClrTx/>
                <a:buSzTx/>
                <a:buFontTx/>
                <a:buNone/>
                <a:defRPr/>
              </a:pPr>
              <a:endParaRPr kumimoji="0" lang="zh-CN" altLang="en-US" sz="3700" b="0" i="0" u="none" strike="noStrike" kern="1200" cap="none" spc="0" normalizeH="0" baseline="0" noProof="0">
                <a:ln>
                  <a:noFill/>
                </a:ln>
                <a:solidFill>
                  <a:prstClr val="black"/>
                </a:solidFill>
                <a:effectLst/>
                <a:uLnTx/>
                <a:uFillTx/>
                <a:latin typeface="Arial" panose="020B0604020202020204"/>
                <a:ea typeface="微软雅黑 Light" panose="020B0502040204020203" charset="-122"/>
                <a:cs typeface="+mn-cs"/>
              </a:endParaRPr>
            </a:p>
          </p:txBody>
        </p:sp>
        <p:sp>
          <p:nvSpPr>
            <p:cNvPr id="57" name="矩形 56"/>
            <p:cNvSpPr/>
            <p:nvPr/>
          </p:nvSpPr>
          <p:spPr>
            <a:xfrm>
              <a:off x="1403439" y="2669190"/>
              <a:ext cx="1970405"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a:spAutoFit/>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800" b="1" noProof="0" dirty="0">
                  <a:ln>
                    <a:noFill/>
                  </a:ln>
                  <a:solidFill>
                    <a:prstClr val="white"/>
                  </a:solidFill>
                  <a:effectLst/>
                  <a:uLnTx/>
                  <a:uFillTx/>
                  <a:latin typeface="微软雅黑" panose="020B0503020204020204" pitchFamily="34" charset="-122"/>
                  <a:ea typeface="微软雅黑" panose="020B0503020204020204" pitchFamily="34" charset="-122"/>
                  <a:sym typeface="+mn-ea"/>
                </a:rPr>
                <a:t>普查工作保障</a:t>
              </a:r>
              <a:endParaRPr lang="zh-CN" altLang="en-US" sz="2800" b="1" noProof="0" dirty="0">
                <a:ln>
                  <a:noFill/>
                </a:ln>
                <a:solidFill>
                  <a:prstClr val="white"/>
                </a:solidFill>
                <a:effectLst/>
                <a:uLnTx/>
                <a:uFillTx/>
                <a:latin typeface="微软雅黑" panose="020B0503020204020204" pitchFamily="34" charset="-122"/>
                <a:ea typeface="微软雅黑" panose="020B0503020204020204" pitchFamily="34" charset="-122"/>
                <a:sym typeface="+mn-ea"/>
              </a:endParaRPr>
            </a:p>
          </p:txBody>
        </p:sp>
        <p:sp>
          <p:nvSpPr>
            <p:cNvPr id="56" name="文本框 55"/>
            <p:cNvSpPr txBox="1"/>
            <p:nvPr/>
          </p:nvSpPr>
          <p:spPr>
            <a:xfrm>
              <a:off x="1230853" y="2654565"/>
              <a:ext cx="543739" cy="2544128"/>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五、</a:t>
              </a:r>
              <a:endParaRPr kumimoji="0" lang="zh-CN" altLang="en-US" sz="2800" b="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03935" y="646430"/>
            <a:ext cx="10547985" cy="583565"/>
            <a:chOff x="374968" y="856218"/>
            <a:chExt cx="11281202" cy="583565"/>
          </a:xfrm>
        </p:grpSpPr>
        <p:sp>
          <p:nvSpPr>
            <p:cNvPr id="4" name="文本框 3"/>
            <p:cNvSpPr txBox="1"/>
            <p:nvPr/>
          </p:nvSpPr>
          <p:spPr>
            <a:xfrm>
              <a:off x="374968" y="856218"/>
              <a:ext cx="3486707"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一、普查的意义</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3862013"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sp>
        <p:nvSpPr>
          <p:cNvPr id="11" name="文本框 10"/>
          <p:cNvSpPr txBox="1"/>
          <p:nvPr/>
        </p:nvSpPr>
        <p:spPr>
          <a:xfrm>
            <a:off x="790968" y="1448657"/>
            <a:ext cx="8811972" cy="706755"/>
          </a:xfrm>
          <a:prstGeom prst="rect">
            <a:avLst/>
          </a:prstGeom>
          <a:noFill/>
        </p:spPr>
        <p:txBody>
          <a:bodyPr wrap="square" rtlCol="0">
            <a:spAutoFit/>
          </a:bodyPr>
          <a:lstStyle/>
          <a:p>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开展经济普查就是</a:t>
            </a:r>
            <a:endPar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15" name="直线连接符 14"/>
          <p:cNvCxnSpPr/>
          <p:nvPr/>
        </p:nvCxnSpPr>
        <p:spPr>
          <a:xfrm>
            <a:off x="938530" y="5857875"/>
            <a:ext cx="10295890" cy="0"/>
          </a:xfrm>
          <a:prstGeom prst="line">
            <a:avLst/>
          </a:prstGeom>
        </p:spPr>
        <p:style>
          <a:lnRef idx="3">
            <a:schemeClr val="accent1"/>
          </a:lnRef>
          <a:fillRef idx="0">
            <a:schemeClr val="accent1"/>
          </a:fillRef>
          <a:effectRef idx="2">
            <a:schemeClr val="accent1"/>
          </a:effectRef>
          <a:fontRef idx="minor">
            <a:schemeClr val="tx1"/>
          </a:fontRef>
        </p:style>
      </p:cxnSp>
      <p:sp>
        <p:nvSpPr>
          <p:cNvPr id="2" name="文本框 1"/>
          <p:cNvSpPr txBox="1"/>
          <p:nvPr/>
        </p:nvSpPr>
        <p:spPr>
          <a:xfrm>
            <a:off x="2265680" y="2159000"/>
            <a:ext cx="8202930" cy="3415030"/>
          </a:xfrm>
          <a:prstGeom prst="rect">
            <a:avLst/>
          </a:prstGeom>
          <a:noFill/>
        </p:spPr>
        <p:txBody>
          <a:bodyPr wrap="square" rtlCol="0">
            <a:spAutoFit/>
          </a:bodyPr>
          <a:p>
            <a:pPr>
              <a:lnSpc>
                <a:spcPct val="150000"/>
              </a:lnSpc>
            </a:pPr>
            <a:r>
              <a:rPr lang="en-US" altLang="zh-CN" sz="2400">
                <a:latin typeface="微软雅黑" panose="020B0503020204020204" pitchFamily="34" charset="-122"/>
                <a:ea typeface="微软雅黑" panose="020B0503020204020204" pitchFamily="34" charset="-122"/>
              </a:rPr>
              <a:t>1. 摸清我区经济社会发展“家底”</a:t>
            </a:r>
            <a:endParaRPr lang="en-US" altLang="zh-CN" sz="2400">
              <a:latin typeface="微软雅黑" panose="020B0503020204020204" pitchFamily="34" charset="-122"/>
              <a:ea typeface="微软雅黑" panose="020B0503020204020204" pitchFamily="34" charset="-122"/>
            </a:endParaRPr>
          </a:p>
          <a:p>
            <a:pPr>
              <a:lnSpc>
                <a:spcPct val="150000"/>
              </a:lnSpc>
            </a:pPr>
            <a:r>
              <a:rPr lang="en-US" altLang="zh-CN" sz="2400">
                <a:latin typeface="微软雅黑" panose="020B0503020204020204" pitchFamily="34" charset="-122"/>
                <a:ea typeface="微软雅黑" panose="020B0503020204020204" pitchFamily="34" charset="-122"/>
              </a:rPr>
              <a:t>2. 了解新时期经济运行状况和经济社会发展新变化、新特征</a:t>
            </a:r>
            <a:endParaRPr lang="en-US" altLang="zh-CN" sz="2400">
              <a:latin typeface="微软雅黑" panose="020B0503020204020204" pitchFamily="34" charset="-122"/>
              <a:ea typeface="微软雅黑" panose="020B0503020204020204" pitchFamily="34" charset="-122"/>
            </a:endParaRPr>
          </a:p>
          <a:p>
            <a:pPr>
              <a:lnSpc>
                <a:spcPct val="150000"/>
              </a:lnSpc>
            </a:pPr>
            <a:r>
              <a:rPr lang="en-US" altLang="zh-CN" sz="2400">
                <a:latin typeface="微软雅黑" panose="020B0503020204020204" pitchFamily="34" charset="-122"/>
                <a:ea typeface="微软雅黑" panose="020B0503020204020204" pitchFamily="34" charset="-122"/>
              </a:rPr>
              <a:t>3. 加快建设现代产业体系，扎实推进“三大振兴”</a:t>
            </a:r>
            <a:endParaRPr lang="en-US" altLang="zh-CN" sz="2400">
              <a:latin typeface="微软雅黑" panose="020B0503020204020204" pitchFamily="34" charset="-122"/>
              <a:ea typeface="微软雅黑" panose="020B0503020204020204" pitchFamily="34" charset="-122"/>
            </a:endParaRPr>
          </a:p>
          <a:p>
            <a:pPr>
              <a:lnSpc>
                <a:spcPct val="150000"/>
              </a:lnSpc>
            </a:pPr>
            <a:r>
              <a:rPr lang="en-US" altLang="zh-CN" sz="2400">
                <a:latin typeface="微软雅黑" panose="020B0503020204020204" pitchFamily="34" charset="-122"/>
                <a:ea typeface="微软雅黑" panose="020B0503020204020204" pitchFamily="34" charset="-122"/>
              </a:rPr>
              <a:t>4. 大力保障和改善民生</a:t>
            </a:r>
            <a:endParaRPr lang="en-US" altLang="zh-CN" sz="2400">
              <a:latin typeface="微软雅黑" panose="020B0503020204020204" pitchFamily="34" charset="-122"/>
              <a:ea typeface="微软雅黑" panose="020B0503020204020204" pitchFamily="34" charset="-122"/>
            </a:endParaRPr>
          </a:p>
          <a:p>
            <a:pPr>
              <a:lnSpc>
                <a:spcPct val="150000"/>
              </a:lnSpc>
            </a:pPr>
            <a:r>
              <a:rPr lang="en-US" altLang="zh-CN" sz="2400">
                <a:latin typeface="微软雅黑" panose="020B0503020204020204" pitchFamily="34" charset="-122"/>
                <a:ea typeface="微软雅黑" panose="020B0503020204020204" pitchFamily="34" charset="-122"/>
              </a:rPr>
              <a:t>5. 推动社会治理体系和治理能力现代化</a:t>
            </a:r>
            <a:endParaRPr lang="en-US" altLang="zh-CN" sz="2400">
              <a:latin typeface="微软雅黑" panose="020B0503020204020204" pitchFamily="34" charset="-122"/>
              <a:ea typeface="微软雅黑" panose="020B0503020204020204" pitchFamily="34" charset="-122"/>
            </a:endParaRPr>
          </a:p>
          <a:p>
            <a:pPr>
              <a:lnSpc>
                <a:spcPct val="150000"/>
              </a:lnSpc>
            </a:pPr>
            <a:r>
              <a:rPr lang="en-US" altLang="zh-CN" sz="2400">
                <a:latin typeface="微软雅黑" panose="020B0503020204020204" pitchFamily="34" charset="-122"/>
                <a:ea typeface="微软雅黑" panose="020B0503020204020204" pitchFamily="34" charset="-122"/>
              </a:rPr>
              <a:t>6. 奋力谱写桂林雁山现代化建设新篇章</a:t>
            </a:r>
            <a:endParaRPr lang="en-US" altLang="zh-CN" sz="240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03935" y="646430"/>
            <a:ext cx="10460355" cy="583565"/>
            <a:chOff x="374968" y="856218"/>
            <a:chExt cx="12704868" cy="583565"/>
          </a:xfrm>
        </p:grpSpPr>
        <p:sp>
          <p:nvSpPr>
            <p:cNvPr id="4" name="文本框 3"/>
            <p:cNvSpPr txBox="1"/>
            <p:nvPr/>
          </p:nvSpPr>
          <p:spPr>
            <a:xfrm>
              <a:off x="374968" y="856218"/>
              <a:ext cx="4910575"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二、普查对象和范围</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5285679"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sp>
        <p:nvSpPr>
          <p:cNvPr id="11" name="文本框 10"/>
          <p:cNvSpPr txBox="1"/>
          <p:nvPr/>
        </p:nvSpPr>
        <p:spPr>
          <a:xfrm>
            <a:off x="790968" y="1448657"/>
            <a:ext cx="8811972" cy="1322070"/>
          </a:xfrm>
          <a:prstGeom prst="rect">
            <a:avLst/>
          </a:prstGeom>
          <a:noFill/>
        </p:spPr>
        <p:txBody>
          <a:bodyPr wrap="square" rtlCol="0">
            <a:spAutoFit/>
          </a:bodyPr>
          <a:lstStyle/>
          <a:p>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普查的对象是在雁山辖区内从事第二产业和第三产业活动的全部</a:t>
            </a:r>
            <a:endPar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15" name="直线连接符 14"/>
          <p:cNvCxnSpPr/>
          <p:nvPr/>
        </p:nvCxnSpPr>
        <p:spPr>
          <a:xfrm>
            <a:off x="938530" y="5857875"/>
            <a:ext cx="10295890" cy="0"/>
          </a:xfrm>
          <a:prstGeom prst="line">
            <a:avLst/>
          </a:prstGeom>
        </p:spPr>
        <p:style>
          <a:lnRef idx="3">
            <a:schemeClr val="accent1"/>
          </a:lnRef>
          <a:fillRef idx="0">
            <a:schemeClr val="accent1"/>
          </a:fillRef>
          <a:effectRef idx="2">
            <a:schemeClr val="accent1"/>
          </a:effectRef>
          <a:fontRef idx="minor">
            <a:schemeClr val="tx1"/>
          </a:fontRef>
        </p:style>
      </p:cxnSp>
      <p:grpSp>
        <p:nvGrpSpPr>
          <p:cNvPr id="6" name="组合 5"/>
          <p:cNvGrpSpPr/>
          <p:nvPr/>
        </p:nvGrpSpPr>
        <p:grpSpPr>
          <a:xfrm>
            <a:off x="1178921" y="3138492"/>
            <a:ext cx="2080259" cy="2080260"/>
            <a:chOff x="876026" y="3139762"/>
            <a:chExt cx="2080259" cy="2080260"/>
          </a:xfrm>
        </p:grpSpPr>
        <p:sp>
          <p:nvSpPr>
            <p:cNvPr id="7" name="任意多边形: 形状 5"/>
            <p:cNvSpPr/>
            <p:nvPr/>
          </p:nvSpPr>
          <p:spPr>
            <a:xfrm>
              <a:off x="876026" y="3139762"/>
              <a:ext cx="2080259" cy="2080260"/>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216746" tIns="325120" rIns="1517227" bIns="325120" numCol="1" spcCol="1270" anchor="ctr" anchorCtr="0">
              <a:noAutofit/>
            </a:bodyPr>
            <a:p>
              <a:pPr lvl="0" algn="ctr" defTabSz="1644650">
                <a:lnSpc>
                  <a:spcPct val="90000"/>
                </a:lnSpc>
                <a:spcBef>
                  <a:spcPct val="0"/>
                </a:spcBef>
                <a:spcAft>
                  <a:spcPct val="35000"/>
                </a:spcAft>
                <a:defRPr/>
              </a:pPr>
              <a:endParaRPr kumimoji="0" lang="zh-CN" altLang="en-US" sz="3700" b="0" i="0" u="none" strike="noStrike" kern="1200" cap="none" spc="0" normalizeH="0" baseline="0" noProof="0" dirty="0">
                <a:ln>
                  <a:noFill/>
                </a:ln>
                <a:noFill/>
                <a:effectLst/>
                <a:uLnTx/>
                <a:uFillTx/>
                <a:latin typeface="Arial" panose="020B0604020202020204"/>
                <a:ea typeface="微软雅黑 Light" panose="020B0502040204020203" charset="-122"/>
                <a:cs typeface="+mn-cs"/>
              </a:endParaRPr>
            </a:p>
          </p:txBody>
        </p:sp>
        <p:sp>
          <p:nvSpPr>
            <p:cNvPr id="13" name="文本框 12"/>
            <p:cNvSpPr txBox="1"/>
            <p:nvPr/>
          </p:nvSpPr>
          <p:spPr>
            <a:xfrm>
              <a:off x="1249406" y="3642047"/>
              <a:ext cx="1332865" cy="107632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p>
              <a:pPr algn="ctr"/>
              <a:r>
                <a:rPr kumimoji="1" lang="zh-CN" altLang="en-US" sz="3200" b="1" dirty="0">
                  <a:solidFill>
                    <a:schemeClr val="bg1"/>
                  </a:solidFill>
                  <a:effectLst>
                    <a:outerShdw blurRad="50800" dist="38100" dir="2700000" algn="tl" rotWithShape="0">
                      <a:prstClr val="black">
                        <a:alpha val="6000"/>
                      </a:prstClr>
                    </a:outerShdw>
                  </a:effectLst>
                  <a:latin typeface="微软雅黑" panose="020B0503020204020204" pitchFamily="34" charset="-122"/>
                  <a:ea typeface="微软雅黑" panose="020B0503020204020204" pitchFamily="34" charset="-122"/>
                </a:rPr>
                <a:t>法人单位</a:t>
              </a:r>
              <a:endParaRPr kumimoji="1" lang="zh-CN" altLang="en-US" sz="3200" b="1" dirty="0">
                <a:solidFill>
                  <a:schemeClr val="bg1"/>
                </a:solidFill>
                <a:effectLst>
                  <a:outerShdw blurRad="50800" dist="38100" dir="2700000" algn="tl" rotWithShape="0">
                    <a:prstClr val="black">
                      <a:alpha val="6000"/>
                    </a:prstClr>
                  </a:outerShdw>
                </a:effectLst>
                <a:latin typeface="微软雅黑" panose="020B0503020204020204" pitchFamily="34" charset="-122"/>
                <a:ea typeface="微软雅黑" panose="020B0503020204020204" pitchFamily="34" charset="-122"/>
              </a:endParaRPr>
            </a:p>
          </p:txBody>
        </p:sp>
      </p:grpSp>
      <p:grpSp>
        <p:nvGrpSpPr>
          <p:cNvPr id="8" name="组合 7"/>
          <p:cNvGrpSpPr/>
          <p:nvPr/>
        </p:nvGrpSpPr>
        <p:grpSpPr>
          <a:xfrm>
            <a:off x="5046071" y="3138492"/>
            <a:ext cx="2080259" cy="2080260"/>
            <a:chOff x="876026" y="3139762"/>
            <a:chExt cx="2080259" cy="2080260"/>
          </a:xfrm>
        </p:grpSpPr>
        <p:sp>
          <p:nvSpPr>
            <p:cNvPr id="10" name="任意多边形: 形状 5"/>
            <p:cNvSpPr/>
            <p:nvPr/>
          </p:nvSpPr>
          <p:spPr>
            <a:xfrm>
              <a:off x="876026" y="3139762"/>
              <a:ext cx="2080259" cy="2080260"/>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216746" tIns="325120" rIns="1517227" bIns="325120" numCol="1" spcCol="1270" anchor="ctr" anchorCtr="0">
              <a:noAutofit/>
            </a:bodyPr>
            <a:p>
              <a:pPr lvl="0" algn="ctr" defTabSz="1644650">
                <a:lnSpc>
                  <a:spcPct val="90000"/>
                </a:lnSpc>
                <a:spcBef>
                  <a:spcPct val="0"/>
                </a:spcBef>
                <a:spcAft>
                  <a:spcPct val="35000"/>
                </a:spcAft>
                <a:defRPr/>
              </a:pPr>
              <a:endParaRPr kumimoji="0" lang="zh-CN" altLang="en-US" sz="3700" b="0" i="0" u="none" strike="noStrike" kern="1200" cap="none" spc="0" normalizeH="0" baseline="0" noProof="0" dirty="0">
                <a:ln>
                  <a:noFill/>
                </a:ln>
                <a:noFill/>
                <a:effectLst/>
                <a:uLnTx/>
                <a:uFillTx/>
                <a:latin typeface="Arial" panose="020B0604020202020204"/>
                <a:ea typeface="微软雅黑 Light" panose="020B0502040204020203" charset="-122"/>
                <a:cs typeface="+mn-cs"/>
              </a:endParaRPr>
            </a:p>
          </p:txBody>
        </p:sp>
        <p:sp>
          <p:nvSpPr>
            <p:cNvPr id="12" name="文本框 11"/>
            <p:cNvSpPr txBox="1"/>
            <p:nvPr/>
          </p:nvSpPr>
          <p:spPr>
            <a:xfrm>
              <a:off x="1016996" y="3640777"/>
              <a:ext cx="1813560" cy="107632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p>
              <a:pPr algn="ctr"/>
              <a:r>
                <a:rPr kumimoji="1" lang="zh-CN" altLang="en-US" sz="3200" b="1" dirty="0">
                  <a:solidFill>
                    <a:schemeClr val="bg1"/>
                  </a:solidFill>
                  <a:effectLst>
                    <a:outerShdw blurRad="50800" dist="38100" dir="2700000" algn="tl" rotWithShape="0">
                      <a:prstClr val="black">
                        <a:alpha val="6000"/>
                      </a:prstClr>
                    </a:outerShdw>
                  </a:effectLst>
                  <a:latin typeface="微软雅黑" panose="020B0503020204020204" pitchFamily="34" charset="-122"/>
                  <a:ea typeface="微软雅黑" panose="020B0503020204020204" pitchFamily="34" charset="-122"/>
                </a:rPr>
                <a:t>产业活动单位</a:t>
              </a:r>
              <a:endParaRPr kumimoji="1" lang="zh-CN" altLang="en-US" sz="3200" b="1" dirty="0">
                <a:solidFill>
                  <a:schemeClr val="bg1"/>
                </a:solidFill>
                <a:effectLst>
                  <a:outerShdw blurRad="50800" dist="38100" dir="2700000" algn="tl" rotWithShape="0">
                    <a:prstClr val="black">
                      <a:alpha val="6000"/>
                    </a:prstClr>
                  </a:outerShdw>
                </a:effectLst>
                <a:latin typeface="微软雅黑" panose="020B0503020204020204" pitchFamily="34" charset="-122"/>
                <a:ea typeface="微软雅黑" panose="020B0503020204020204" pitchFamily="34" charset="-122"/>
              </a:endParaRPr>
            </a:p>
          </p:txBody>
        </p:sp>
      </p:grpSp>
      <p:grpSp>
        <p:nvGrpSpPr>
          <p:cNvPr id="14" name="组合 13"/>
          <p:cNvGrpSpPr/>
          <p:nvPr/>
        </p:nvGrpSpPr>
        <p:grpSpPr>
          <a:xfrm>
            <a:off x="8659856" y="3140397"/>
            <a:ext cx="2080259" cy="2080260"/>
            <a:chOff x="876026" y="3139762"/>
            <a:chExt cx="2080259" cy="2080260"/>
          </a:xfrm>
        </p:grpSpPr>
        <p:sp>
          <p:nvSpPr>
            <p:cNvPr id="16" name="任意多边形: 形状 5"/>
            <p:cNvSpPr/>
            <p:nvPr/>
          </p:nvSpPr>
          <p:spPr>
            <a:xfrm>
              <a:off x="876026" y="3139762"/>
              <a:ext cx="2080259" cy="2080260"/>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216746" tIns="325120" rIns="1517227" bIns="325120" numCol="1" spcCol="1270" anchor="ctr" anchorCtr="0">
              <a:noAutofit/>
            </a:bodyPr>
            <a:p>
              <a:pPr lvl="0" algn="ctr" defTabSz="1644650">
                <a:lnSpc>
                  <a:spcPct val="90000"/>
                </a:lnSpc>
                <a:spcBef>
                  <a:spcPct val="0"/>
                </a:spcBef>
                <a:spcAft>
                  <a:spcPct val="35000"/>
                </a:spcAft>
                <a:defRPr/>
              </a:pPr>
              <a:endParaRPr kumimoji="0" lang="zh-CN" altLang="en-US" sz="3700" b="0" i="0" u="none" strike="noStrike" kern="1200" cap="none" spc="0" normalizeH="0" baseline="0" noProof="0" dirty="0">
                <a:ln>
                  <a:noFill/>
                </a:ln>
                <a:noFill/>
                <a:effectLst/>
                <a:uLnTx/>
                <a:uFillTx/>
                <a:latin typeface="Arial" panose="020B0604020202020204"/>
                <a:ea typeface="微软雅黑 Light" panose="020B0502040204020203" charset="-122"/>
                <a:cs typeface="+mn-cs"/>
              </a:endParaRPr>
            </a:p>
          </p:txBody>
        </p:sp>
        <p:sp>
          <p:nvSpPr>
            <p:cNvPr id="17" name="文本框 16"/>
            <p:cNvSpPr txBox="1"/>
            <p:nvPr/>
          </p:nvSpPr>
          <p:spPr>
            <a:xfrm>
              <a:off x="1072876" y="3654747"/>
              <a:ext cx="1752600" cy="1076325"/>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p>
              <a:pPr algn="ctr"/>
              <a:r>
                <a:rPr kumimoji="1" lang="zh-CN" altLang="en-US" sz="3200" b="1" dirty="0">
                  <a:solidFill>
                    <a:schemeClr val="bg1"/>
                  </a:solidFill>
                  <a:effectLst>
                    <a:outerShdw blurRad="50800" dist="38100" dir="2700000" algn="tl" rotWithShape="0">
                      <a:prstClr val="black">
                        <a:alpha val="6000"/>
                      </a:prstClr>
                    </a:outerShdw>
                  </a:effectLst>
                  <a:latin typeface="微软雅黑" panose="020B0503020204020204" pitchFamily="34" charset="-122"/>
                  <a:ea typeface="微软雅黑" panose="020B0503020204020204" pitchFamily="34" charset="-122"/>
                </a:rPr>
                <a:t>个体经营户</a:t>
              </a:r>
              <a:endParaRPr kumimoji="1" lang="zh-CN" altLang="en-US" sz="3200" b="1" dirty="0">
                <a:solidFill>
                  <a:schemeClr val="bg1"/>
                </a:solidFill>
                <a:effectLst>
                  <a:outerShdw blurRad="50800" dist="38100" dir="2700000" algn="tl" rotWithShape="0">
                    <a:prstClr val="black">
                      <a:alpha val="6000"/>
                    </a:prstClr>
                  </a:outerShdw>
                </a:effectLst>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03935" y="646430"/>
            <a:ext cx="10389235" cy="583565"/>
            <a:chOff x="374968" y="856218"/>
            <a:chExt cx="12618488" cy="583565"/>
          </a:xfrm>
        </p:grpSpPr>
        <p:sp>
          <p:nvSpPr>
            <p:cNvPr id="4" name="文本框 3"/>
            <p:cNvSpPr txBox="1"/>
            <p:nvPr/>
          </p:nvSpPr>
          <p:spPr>
            <a:xfrm>
              <a:off x="374968" y="856218"/>
              <a:ext cx="4824194"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二、普查对象和范围</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5199299"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sp>
        <p:nvSpPr>
          <p:cNvPr id="11" name="文本框 10"/>
          <p:cNvSpPr txBox="1"/>
          <p:nvPr/>
        </p:nvSpPr>
        <p:spPr>
          <a:xfrm>
            <a:off x="790968" y="1448657"/>
            <a:ext cx="8811972" cy="706755"/>
          </a:xfrm>
          <a:prstGeom prst="rect">
            <a:avLst/>
          </a:prstGeom>
          <a:noFill/>
        </p:spPr>
        <p:txBody>
          <a:bodyPr wrap="square" rtlCol="0">
            <a:spAutoFit/>
          </a:bodyPr>
          <a:lstStyle/>
          <a:p>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具体</a:t>
            </a:r>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sym typeface="+mn-ea"/>
              </a:rPr>
              <a:t>范围</a:t>
            </a:r>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包括：</a:t>
            </a:r>
            <a:endPar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15" name="直线连接符 14"/>
          <p:cNvCxnSpPr/>
          <p:nvPr/>
        </p:nvCxnSpPr>
        <p:spPr>
          <a:xfrm>
            <a:off x="938530" y="5857875"/>
            <a:ext cx="10295890" cy="0"/>
          </a:xfrm>
          <a:prstGeom prst="line">
            <a:avLst/>
          </a:prstGeom>
        </p:spPr>
        <p:style>
          <a:lnRef idx="3">
            <a:schemeClr val="accent1"/>
          </a:lnRef>
          <a:fillRef idx="0">
            <a:schemeClr val="accent1"/>
          </a:fillRef>
          <a:effectRef idx="2">
            <a:schemeClr val="accent1"/>
          </a:effectRef>
          <a:fontRef idx="minor">
            <a:schemeClr val="tx1"/>
          </a:fontRef>
        </p:style>
      </p:cxnSp>
      <p:sp>
        <p:nvSpPr>
          <p:cNvPr id="2" name="文本框 1"/>
          <p:cNvSpPr txBox="1"/>
          <p:nvPr/>
        </p:nvSpPr>
        <p:spPr>
          <a:xfrm>
            <a:off x="770890" y="2364740"/>
            <a:ext cx="10594340" cy="2861310"/>
          </a:xfrm>
          <a:prstGeom prst="rect">
            <a:avLst/>
          </a:prstGeom>
          <a:noFill/>
        </p:spPr>
        <p:txBody>
          <a:bodyPr wrap="square" rtlCol="0" anchor="t">
            <a:spAutoFit/>
          </a:bodyPr>
          <a:p>
            <a:pPr>
              <a:lnSpc>
                <a:spcPct val="150000"/>
              </a:lnSpc>
            </a:pPr>
            <a:r>
              <a:rPr lang="zh-CN" altLang="en-US" sz="2400">
                <a:latin typeface="微软雅黑" panose="020B0503020204020204" pitchFamily="34" charset="-122"/>
                <a:ea typeface="微软雅黑" panose="020B0503020204020204" pitchFamily="34" charset="-122"/>
              </a:rPr>
              <a:t>采矿业，制造业，电力、热力、燃气及水生产和供应业，建筑业，批发和零售业，交通运输、仓储和邮政业，住宿和餐饮业，信息传输、软件和信息技术服务业，金融业，房地产业，租赁和商务服务业，科学研究和技术服务业，水利、环境和公共设施管理业，居民服务、修理和其他服务业，教育，卫生和社会工作，文化、体育和娱乐业，公共管理、社会保障和社会组织等。</a:t>
            </a: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03935" y="646430"/>
            <a:ext cx="10393045" cy="583565"/>
            <a:chOff x="374968" y="856218"/>
            <a:chExt cx="12623115" cy="583565"/>
          </a:xfrm>
        </p:grpSpPr>
        <p:sp>
          <p:nvSpPr>
            <p:cNvPr id="4" name="文本框 3"/>
            <p:cNvSpPr txBox="1"/>
            <p:nvPr/>
          </p:nvSpPr>
          <p:spPr>
            <a:xfrm>
              <a:off x="374968" y="856218"/>
              <a:ext cx="4828822"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三、普查内容和时间</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5203926"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sp>
        <p:nvSpPr>
          <p:cNvPr id="11" name="文本框 10"/>
          <p:cNvSpPr txBox="1"/>
          <p:nvPr/>
        </p:nvSpPr>
        <p:spPr>
          <a:xfrm>
            <a:off x="790968" y="1448657"/>
            <a:ext cx="8811972" cy="706755"/>
          </a:xfrm>
          <a:prstGeom prst="rect">
            <a:avLst/>
          </a:prstGeom>
          <a:noFill/>
        </p:spPr>
        <p:txBody>
          <a:bodyPr wrap="square" rtlCol="0">
            <a:spAutoFit/>
          </a:bodyPr>
          <a:lstStyle/>
          <a:p>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普查的主要内容包括普查对象的：</a:t>
            </a:r>
            <a:endPar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15" name="直线连接符 14"/>
          <p:cNvCxnSpPr/>
          <p:nvPr/>
        </p:nvCxnSpPr>
        <p:spPr>
          <a:xfrm>
            <a:off x="938530" y="5857875"/>
            <a:ext cx="10295890" cy="0"/>
          </a:xfrm>
          <a:prstGeom prst="line">
            <a:avLst/>
          </a:prstGeom>
        </p:spPr>
        <p:style>
          <a:lnRef idx="3">
            <a:schemeClr val="accent1"/>
          </a:lnRef>
          <a:fillRef idx="0">
            <a:schemeClr val="accent1"/>
          </a:fillRef>
          <a:effectRef idx="2">
            <a:schemeClr val="accent1"/>
          </a:effectRef>
          <a:fontRef idx="minor">
            <a:schemeClr val="tx1"/>
          </a:fontRef>
        </p:style>
      </p:cxnSp>
      <p:sp>
        <p:nvSpPr>
          <p:cNvPr id="10" name="菱形 9"/>
          <p:cNvSpPr/>
          <p:nvPr/>
        </p:nvSpPr>
        <p:spPr>
          <a:xfrm>
            <a:off x="1003935" y="2324735"/>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 name="菱形 2"/>
          <p:cNvSpPr/>
          <p:nvPr/>
        </p:nvSpPr>
        <p:spPr>
          <a:xfrm>
            <a:off x="1033145" y="2367915"/>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cxnSp>
        <p:nvCxnSpPr>
          <p:cNvPr id="6" name="直接连接符 5"/>
          <p:cNvCxnSpPr>
            <a:stCxn id="3" idx="2"/>
          </p:cNvCxnSpPr>
          <p:nvPr/>
        </p:nvCxnSpPr>
        <p:spPr>
          <a:xfrm>
            <a:off x="1221105" y="2794000"/>
            <a:ext cx="0" cy="2798445"/>
          </a:xfrm>
          <a:prstGeom prst="line">
            <a:avLst/>
          </a:prstGeom>
        </p:spPr>
        <p:style>
          <a:lnRef idx="2">
            <a:schemeClr val="accent5">
              <a:shade val="50000"/>
            </a:schemeClr>
          </a:lnRef>
          <a:fillRef idx="1">
            <a:schemeClr val="accent5"/>
          </a:fillRef>
          <a:effectRef idx="0">
            <a:schemeClr val="accent5"/>
          </a:effectRef>
          <a:fontRef idx="minor">
            <a:schemeClr val="lt1"/>
          </a:fontRef>
        </p:style>
      </p:cxnSp>
      <p:sp>
        <p:nvSpPr>
          <p:cNvPr id="7" name="菱形 6"/>
          <p:cNvSpPr/>
          <p:nvPr/>
        </p:nvSpPr>
        <p:spPr>
          <a:xfrm>
            <a:off x="1005205" y="2975610"/>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8" name="菱形 7"/>
          <p:cNvSpPr/>
          <p:nvPr/>
        </p:nvSpPr>
        <p:spPr>
          <a:xfrm>
            <a:off x="1034415" y="3018790"/>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2" name="文本框 11"/>
          <p:cNvSpPr txBox="1"/>
          <p:nvPr/>
        </p:nvSpPr>
        <p:spPr>
          <a:xfrm>
            <a:off x="1857375" y="2310765"/>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基本情况</a:t>
            </a:r>
            <a:endParaRPr lang="zh-CN" altLang="en-US" sz="2800">
              <a:latin typeface="微软雅黑" panose="020B0503020204020204" pitchFamily="34" charset="-122"/>
              <a:ea typeface="微软雅黑" panose="020B0503020204020204" pitchFamily="34" charset="-122"/>
            </a:endParaRPr>
          </a:p>
        </p:txBody>
      </p:sp>
      <p:sp>
        <p:nvSpPr>
          <p:cNvPr id="13" name="文本框 12"/>
          <p:cNvSpPr txBox="1"/>
          <p:nvPr/>
        </p:nvSpPr>
        <p:spPr>
          <a:xfrm>
            <a:off x="1857375" y="2954655"/>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组织结构</a:t>
            </a:r>
            <a:endParaRPr lang="zh-CN" altLang="en-US" sz="2800">
              <a:latin typeface="微软雅黑" panose="020B0503020204020204" pitchFamily="34" charset="-122"/>
              <a:ea typeface="微软雅黑" panose="020B0503020204020204" pitchFamily="34" charset="-122"/>
            </a:endParaRPr>
          </a:p>
        </p:txBody>
      </p:sp>
      <p:sp>
        <p:nvSpPr>
          <p:cNvPr id="14" name="菱形 13"/>
          <p:cNvSpPr/>
          <p:nvPr/>
        </p:nvSpPr>
        <p:spPr>
          <a:xfrm>
            <a:off x="1024890" y="3604260"/>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6" name="菱形 15"/>
          <p:cNvSpPr/>
          <p:nvPr/>
        </p:nvSpPr>
        <p:spPr>
          <a:xfrm>
            <a:off x="1054100" y="3647440"/>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7" name="菱形 16"/>
          <p:cNvSpPr/>
          <p:nvPr/>
        </p:nvSpPr>
        <p:spPr>
          <a:xfrm>
            <a:off x="999490" y="4281805"/>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8" name="菱形 17"/>
          <p:cNvSpPr/>
          <p:nvPr/>
        </p:nvSpPr>
        <p:spPr>
          <a:xfrm>
            <a:off x="1028700" y="4324985"/>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9" name="文本框 18"/>
          <p:cNvSpPr txBox="1"/>
          <p:nvPr/>
        </p:nvSpPr>
        <p:spPr>
          <a:xfrm>
            <a:off x="1857375" y="3583305"/>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人员工资</a:t>
            </a:r>
            <a:endParaRPr lang="zh-CN" altLang="en-US" sz="2800">
              <a:latin typeface="微软雅黑" panose="020B0503020204020204" pitchFamily="34" charset="-122"/>
              <a:ea typeface="微软雅黑" panose="020B0503020204020204" pitchFamily="34" charset="-122"/>
            </a:endParaRPr>
          </a:p>
        </p:txBody>
      </p:sp>
      <p:sp>
        <p:nvSpPr>
          <p:cNvPr id="20" name="文本框 19"/>
          <p:cNvSpPr txBox="1"/>
          <p:nvPr/>
        </p:nvSpPr>
        <p:spPr>
          <a:xfrm>
            <a:off x="1857375" y="4260850"/>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生产能力</a:t>
            </a:r>
            <a:endParaRPr lang="zh-CN" altLang="en-US" sz="2800">
              <a:latin typeface="微软雅黑" panose="020B0503020204020204" pitchFamily="34" charset="-122"/>
              <a:ea typeface="微软雅黑" panose="020B0503020204020204" pitchFamily="34" charset="-122"/>
            </a:endParaRPr>
          </a:p>
        </p:txBody>
      </p:sp>
      <p:sp>
        <p:nvSpPr>
          <p:cNvPr id="21" name="文本框 20"/>
          <p:cNvSpPr txBox="1"/>
          <p:nvPr/>
        </p:nvSpPr>
        <p:spPr>
          <a:xfrm>
            <a:off x="1857375" y="4888865"/>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财务状况</a:t>
            </a:r>
            <a:endParaRPr lang="zh-CN" altLang="en-US" sz="2800">
              <a:latin typeface="微软雅黑" panose="020B0503020204020204" pitchFamily="34" charset="-122"/>
              <a:ea typeface="微软雅黑" panose="020B0503020204020204" pitchFamily="34" charset="-122"/>
            </a:endParaRPr>
          </a:p>
        </p:txBody>
      </p:sp>
      <p:sp>
        <p:nvSpPr>
          <p:cNvPr id="22" name="菱形 21"/>
          <p:cNvSpPr/>
          <p:nvPr/>
        </p:nvSpPr>
        <p:spPr>
          <a:xfrm>
            <a:off x="1010920" y="4909820"/>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23" name="菱形 22"/>
          <p:cNvSpPr/>
          <p:nvPr/>
        </p:nvSpPr>
        <p:spPr>
          <a:xfrm>
            <a:off x="1040130" y="4953000"/>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24" name="菱形 23"/>
          <p:cNvSpPr/>
          <p:nvPr/>
        </p:nvSpPr>
        <p:spPr>
          <a:xfrm>
            <a:off x="4986020" y="2313940"/>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25" name="菱形 24"/>
          <p:cNvSpPr/>
          <p:nvPr/>
        </p:nvSpPr>
        <p:spPr>
          <a:xfrm>
            <a:off x="5015230" y="2357120"/>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cxnSp>
        <p:nvCxnSpPr>
          <p:cNvPr id="26" name="直接连接符 25"/>
          <p:cNvCxnSpPr>
            <a:stCxn id="25" idx="2"/>
          </p:cNvCxnSpPr>
          <p:nvPr/>
        </p:nvCxnSpPr>
        <p:spPr>
          <a:xfrm>
            <a:off x="5217160" y="2783205"/>
            <a:ext cx="0" cy="2186940"/>
          </a:xfrm>
          <a:prstGeom prst="line">
            <a:avLst/>
          </a:prstGeom>
        </p:spPr>
        <p:style>
          <a:lnRef idx="2">
            <a:schemeClr val="accent5">
              <a:shade val="50000"/>
            </a:schemeClr>
          </a:lnRef>
          <a:fillRef idx="1">
            <a:schemeClr val="accent5"/>
          </a:fillRef>
          <a:effectRef idx="0">
            <a:schemeClr val="accent5"/>
          </a:effectRef>
          <a:fontRef idx="minor">
            <a:schemeClr val="lt1"/>
          </a:fontRef>
        </p:style>
      </p:cxnSp>
      <p:sp>
        <p:nvSpPr>
          <p:cNvPr id="27" name="菱形 26"/>
          <p:cNvSpPr/>
          <p:nvPr/>
        </p:nvSpPr>
        <p:spPr>
          <a:xfrm>
            <a:off x="5001260" y="2964815"/>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28" name="菱形 27"/>
          <p:cNvSpPr/>
          <p:nvPr/>
        </p:nvSpPr>
        <p:spPr>
          <a:xfrm>
            <a:off x="5030470" y="3007995"/>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29" name="文本框 28"/>
          <p:cNvSpPr txBox="1"/>
          <p:nvPr/>
        </p:nvSpPr>
        <p:spPr>
          <a:xfrm>
            <a:off x="5811520" y="2299970"/>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生产经营</a:t>
            </a:r>
            <a:endParaRPr lang="zh-CN" altLang="en-US" sz="2800">
              <a:latin typeface="微软雅黑" panose="020B0503020204020204" pitchFamily="34" charset="-122"/>
              <a:ea typeface="微软雅黑" panose="020B0503020204020204" pitchFamily="34" charset="-122"/>
            </a:endParaRPr>
          </a:p>
        </p:txBody>
      </p:sp>
      <p:sp>
        <p:nvSpPr>
          <p:cNvPr id="30" name="文本框 29"/>
          <p:cNvSpPr txBox="1"/>
          <p:nvPr/>
        </p:nvSpPr>
        <p:spPr>
          <a:xfrm>
            <a:off x="5811520" y="2943860"/>
            <a:ext cx="306324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能源生产和消费</a:t>
            </a:r>
            <a:endParaRPr lang="zh-CN" altLang="en-US" sz="2800">
              <a:latin typeface="微软雅黑" panose="020B0503020204020204" pitchFamily="34" charset="-122"/>
              <a:ea typeface="微软雅黑" panose="020B0503020204020204" pitchFamily="34" charset="-122"/>
            </a:endParaRPr>
          </a:p>
        </p:txBody>
      </p:sp>
      <p:sp>
        <p:nvSpPr>
          <p:cNvPr id="31" name="菱形 30"/>
          <p:cNvSpPr/>
          <p:nvPr/>
        </p:nvSpPr>
        <p:spPr>
          <a:xfrm>
            <a:off x="4993005" y="3593465"/>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2" name="菱形 31"/>
          <p:cNvSpPr/>
          <p:nvPr/>
        </p:nvSpPr>
        <p:spPr>
          <a:xfrm>
            <a:off x="5022215" y="3636645"/>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3" name="菱形 32"/>
          <p:cNvSpPr/>
          <p:nvPr/>
        </p:nvSpPr>
        <p:spPr>
          <a:xfrm>
            <a:off x="4995545" y="4271010"/>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4" name="菱形 33"/>
          <p:cNvSpPr/>
          <p:nvPr/>
        </p:nvSpPr>
        <p:spPr>
          <a:xfrm>
            <a:off x="5024755" y="4314190"/>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5" name="文本框 34"/>
          <p:cNvSpPr txBox="1"/>
          <p:nvPr/>
        </p:nvSpPr>
        <p:spPr>
          <a:xfrm>
            <a:off x="5811520" y="3572510"/>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研发活动</a:t>
            </a:r>
            <a:endParaRPr lang="zh-CN" altLang="en-US" sz="2800">
              <a:latin typeface="微软雅黑" panose="020B0503020204020204" pitchFamily="34" charset="-122"/>
              <a:ea typeface="微软雅黑" panose="020B0503020204020204" pitchFamily="34" charset="-122"/>
            </a:endParaRPr>
          </a:p>
        </p:txBody>
      </p:sp>
      <p:sp>
        <p:nvSpPr>
          <p:cNvPr id="36" name="文本框 35"/>
          <p:cNvSpPr txBox="1"/>
          <p:nvPr/>
        </p:nvSpPr>
        <p:spPr>
          <a:xfrm>
            <a:off x="5811520" y="4250055"/>
            <a:ext cx="5410835"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信息化建设和电子商务交易情况</a:t>
            </a:r>
            <a:endParaRPr lang="zh-CN" altLang="en-US" sz="280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03935" y="646430"/>
            <a:ext cx="10360025" cy="583565"/>
            <a:chOff x="374968" y="856218"/>
            <a:chExt cx="12583010" cy="583565"/>
          </a:xfrm>
        </p:grpSpPr>
        <p:sp>
          <p:nvSpPr>
            <p:cNvPr id="4" name="文本框 3"/>
            <p:cNvSpPr txBox="1"/>
            <p:nvPr/>
          </p:nvSpPr>
          <p:spPr>
            <a:xfrm>
              <a:off x="374968" y="856218"/>
              <a:ext cx="4788716"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三、普查内容和时间</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5163821"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sp>
        <p:nvSpPr>
          <p:cNvPr id="11" name="文本框 10"/>
          <p:cNvSpPr txBox="1"/>
          <p:nvPr/>
        </p:nvSpPr>
        <p:spPr>
          <a:xfrm>
            <a:off x="790968" y="1448657"/>
            <a:ext cx="8811972" cy="706755"/>
          </a:xfrm>
          <a:prstGeom prst="rect">
            <a:avLst/>
          </a:prstGeom>
          <a:noFill/>
        </p:spPr>
        <p:txBody>
          <a:bodyPr wrap="square" rtlCol="0">
            <a:spAutoFit/>
          </a:bodyPr>
          <a:lstStyle/>
          <a:p>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投入产出调查对象的：</a:t>
            </a:r>
            <a:endPar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15" name="直线连接符 14"/>
          <p:cNvCxnSpPr/>
          <p:nvPr/>
        </p:nvCxnSpPr>
        <p:spPr>
          <a:xfrm>
            <a:off x="938530" y="5857875"/>
            <a:ext cx="10295890" cy="0"/>
          </a:xfrm>
          <a:prstGeom prst="line">
            <a:avLst/>
          </a:prstGeom>
        </p:spPr>
        <p:style>
          <a:lnRef idx="3">
            <a:schemeClr val="accent1"/>
          </a:lnRef>
          <a:fillRef idx="0">
            <a:schemeClr val="accent1"/>
          </a:fillRef>
          <a:effectRef idx="2">
            <a:schemeClr val="accent1"/>
          </a:effectRef>
          <a:fontRef idx="minor">
            <a:schemeClr val="tx1"/>
          </a:fontRef>
        </p:style>
      </p:cxnSp>
      <p:sp>
        <p:nvSpPr>
          <p:cNvPr id="10" name="菱形 9"/>
          <p:cNvSpPr/>
          <p:nvPr/>
        </p:nvSpPr>
        <p:spPr>
          <a:xfrm>
            <a:off x="1003935" y="2771775"/>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3" name="菱形 2"/>
          <p:cNvSpPr/>
          <p:nvPr/>
        </p:nvSpPr>
        <p:spPr>
          <a:xfrm>
            <a:off x="1033145" y="2814955"/>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cxnSp>
        <p:nvCxnSpPr>
          <p:cNvPr id="6" name="直接连接符 5"/>
          <p:cNvCxnSpPr>
            <a:stCxn id="3" idx="2"/>
          </p:cNvCxnSpPr>
          <p:nvPr/>
        </p:nvCxnSpPr>
        <p:spPr>
          <a:xfrm>
            <a:off x="1221105" y="3255010"/>
            <a:ext cx="0" cy="945515"/>
          </a:xfrm>
          <a:prstGeom prst="line">
            <a:avLst/>
          </a:prstGeom>
        </p:spPr>
        <p:style>
          <a:lnRef idx="2">
            <a:schemeClr val="accent5">
              <a:shade val="50000"/>
            </a:schemeClr>
          </a:lnRef>
          <a:fillRef idx="1">
            <a:schemeClr val="accent5"/>
          </a:fillRef>
          <a:effectRef idx="0">
            <a:schemeClr val="accent5"/>
          </a:effectRef>
          <a:fontRef idx="minor">
            <a:schemeClr val="lt1"/>
          </a:fontRef>
        </p:style>
      </p:cxnSp>
      <p:sp>
        <p:nvSpPr>
          <p:cNvPr id="7" name="菱形 6"/>
          <p:cNvSpPr/>
          <p:nvPr/>
        </p:nvSpPr>
        <p:spPr>
          <a:xfrm>
            <a:off x="1005205" y="3422650"/>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8" name="菱形 7"/>
          <p:cNvSpPr/>
          <p:nvPr/>
        </p:nvSpPr>
        <p:spPr>
          <a:xfrm>
            <a:off x="1034415" y="3465830"/>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2" name="文本框 11"/>
          <p:cNvSpPr txBox="1"/>
          <p:nvPr/>
        </p:nvSpPr>
        <p:spPr>
          <a:xfrm>
            <a:off x="1704975" y="2753995"/>
            <a:ext cx="2540000" cy="521970"/>
          </a:xfrm>
          <a:prstGeom prst="rect">
            <a:avLst/>
          </a:prstGeom>
          <a:noFill/>
        </p:spPr>
        <p:txBody>
          <a:bodyPr wrap="square" rtlCol="0" anchor="t">
            <a:spAutoFit/>
          </a:bodyPr>
          <a:p>
            <a:r>
              <a:rPr lang="zh-CN" altLang="en-US" sz="2800">
                <a:latin typeface="微软雅黑" panose="020B0503020204020204" pitchFamily="34" charset="-122"/>
                <a:ea typeface="微软雅黑" panose="020B0503020204020204" pitchFamily="34" charset="-122"/>
              </a:rPr>
              <a:t>投入结构</a:t>
            </a:r>
            <a:endParaRPr lang="zh-CN" altLang="en-US" sz="2800">
              <a:latin typeface="微软雅黑" panose="020B0503020204020204" pitchFamily="34" charset="-122"/>
              <a:ea typeface="微软雅黑" panose="020B0503020204020204" pitchFamily="34" charset="-122"/>
            </a:endParaRPr>
          </a:p>
        </p:txBody>
      </p:sp>
      <p:sp>
        <p:nvSpPr>
          <p:cNvPr id="13" name="文本框 12"/>
          <p:cNvSpPr txBox="1"/>
          <p:nvPr/>
        </p:nvSpPr>
        <p:spPr>
          <a:xfrm>
            <a:off x="1704975" y="3234055"/>
            <a:ext cx="4138295" cy="1383665"/>
          </a:xfrm>
          <a:prstGeom prst="rect">
            <a:avLst/>
          </a:prstGeom>
          <a:noFill/>
        </p:spPr>
        <p:txBody>
          <a:bodyPr wrap="square" rtlCol="0" anchor="t">
            <a:spAutoFit/>
          </a:bodyPr>
          <a:p>
            <a:pPr>
              <a:lnSpc>
                <a:spcPct val="150000"/>
              </a:lnSpc>
            </a:pPr>
            <a:r>
              <a:rPr lang="zh-CN" altLang="en-US" sz="2800">
                <a:latin typeface="微软雅黑" panose="020B0503020204020204" pitchFamily="34" charset="-122"/>
                <a:ea typeface="微软雅黑" panose="020B0503020204020204" pitchFamily="34" charset="-122"/>
              </a:rPr>
              <a:t>产品使用去向和固定资产投资构成情况等</a:t>
            </a:r>
            <a:endParaRPr lang="zh-CN" altLang="en-US" sz="2800">
              <a:latin typeface="微软雅黑" panose="020B0503020204020204" pitchFamily="34" charset="-122"/>
              <a:ea typeface="微软雅黑" panose="020B0503020204020204" pitchFamily="34" charset="-122"/>
            </a:endParaRPr>
          </a:p>
        </p:txBody>
      </p:sp>
      <p:sp>
        <p:nvSpPr>
          <p:cNvPr id="2" name="文本框 1"/>
          <p:cNvSpPr txBox="1"/>
          <p:nvPr/>
        </p:nvSpPr>
        <p:spPr>
          <a:xfrm>
            <a:off x="6641465" y="1448435"/>
            <a:ext cx="3028315" cy="706755"/>
          </a:xfrm>
          <a:prstGeom prst="rect">
            <a:avLst/>
          </a:prstGeom>
          <a:noFill/>
        </p:spPr>
        <p:txBody>
          <a:bodyPr wrap="square" rtlCol="0" anchor="t">
            <a:spAutoFit/>
          </a:bodyPr>
          <a:p>
            <a:r>
              <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sym typeface="+mn-ea"/>
              </a:rPr>
              <a:t>普查时间：</a:t>
            </a:r>
            <a:endParaRPr kumimoji="1" lang="zh-CN" altLang="en-US" sz="40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sp>
        <p:nvSpPr>
          <p:cNvPr id="14" name="菱形 13"/>
          <p:cNvSpPr/>
          <p:nvPr/>
        </p:nvSpPr>
        <p:spPr>
          <a:xfrm>
            <a:off x="6218555" y="2814955"/>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6" name="菱形 15"/>
          <p:cNvSpPr/>
          <p:nvPr/>
        </p:nvSpPr>
        <p:spPr>
          <a:xfrm>
            <a:off x="6247765" y="2858135"/>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cxnSp>
        <p:nvCxnSpPr>
          <p:cNvPr id="17" name="直接连接符 16"/>
          <p:cNvCxnSpPr>
            <a:stCxn id="16" idx="2"/>
          </p:cNvCxnSpPr>
          <p:nvPr/>
        </p:nvCxnSpPr>
        <p:spPr>
          <a:xfrm>
            <a:off x="6435725" y="3284220"/>
            <a:ext cx="0" cy="1630680"/>
          </a:xfrm>
          <a:prstGeom prst="line">
            <a:avLst/>
          </a:prstGeom>
        </p:spPr>
        <p:style>
          <a:lnRef idx="2">
            <a:schemeClr val="accent5">
              <a:shade val="50000"/>
            </a:schemeClr>
          </a:lnRef>
          <a:fillRef idx="1">
            <a:schemeClr val="accent5"/>
          </a:fillRef>
          <a:effectRef idx="0">
            <a:schemeClr val="accent5"/>
          </a:effectRef>
          <a:fontRef idx="minor">
            <a:schemeClr val="lt1"/>
          </a:fontRef>
        </p:style>
      </p:cxnSp>
      <p:sp>
        <p:nvSpPr>
          <p:cNvPr id="18" name="菱形 17"/>
          <p:cNvSpPr/>
          <p:nvPr/>
        </p:nvSpPr>
        <p:spPr>
          <a:xfrm>
            <a:off x="6218555" y="3985260"/>
            <a:ext cx="422910" cy="480060"/>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19" name="菱形 18"/>
          <p:cNvSpPr/>
          <p:nvPr/>
        </p:nvSpPr>
        <p:spPr>
          <a:xfrm>
            <a:off x="6247765" y="4028440"/>
            <a:ext cx="375285" cy="426085"/>
          </a:xfrm>
          <a:prstGeom prst="diamon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endParaRPr lang="zh-CN" altLang="en-US" sz="1600">
              <a:solidFill>
                <a:schemeClr val="tx1"/>
              </a:solidFill>
              <a:latin typeface="全字库正楷体" panose="02010604000101010101" pitchFamily="2" charset="-122"/>
              <a:ea typeface="全字库正楷体" panose="02010604000101010101" pitchFamily="2" charset="-122"/>
              <a:cs typeface="全字库正楷体" panose="02010604000101010101" pitchFamily="2" charset="-122"/>
            </a:endParaRPr>
          </a:p>
        </p:txBody>
      </p:sp>
      <p:sp>
        <p:nvSpPr>
          <p:cNvPr id="20" name="文本框 19"/>
          <p:cNvSpPr txBox="1"/>
          <p:nvPr/>
        </p:nvSpPr>
        <p:spPr>
          <a:xfrm>
            <a:off x="6760845" y="2568575"/>
            <a:ext cx="2915920" cy="2676525"/>
          </a:xfrm>
          <a:prstGeom prst="rect">
            <a:avLst/>
          </a:prstGeom>
          <a:noFill/>
        </p:spPr>
        <p:txBody>
          <a:bodyPr wrap="none" rtlCol="0" anchor="t">
            <a:spAutoFit/>
          </a:bodyPr>
          <a:p>
            <a:pPr>
              <a:lnSpc>
                <a:spcPct val="150000"/>
              </a:lnSpc>
            </a:pPr>
            <a:r>
              <a:rPr lang="zh-CN" altLang="en-US" sz="2800">
                <a:latin typeface="微软雅黑" panose="020B0503020204020204" pitchFamily="34" charset="-122"/>
                <a:ea typeface="微软雅黑" panose="020B0503020204020204" pitchFamily="34" charset="-122"/>
                <a:sym typeface="+mn-ea"/>
              </a:rPr>
              <a:t>普查标准时点为</a:t>
            </a:r>
            <a:endParaRPr lang="zh-CN" altLang="en-US" sz="2800">
              <a:latin typeface="微软雅黑" panose="020B0503020204020204" pitchFamily="34" charset="-122"/>
              <a:ea typeface="微软雅黑" panose="020B0503020204020204" pitchFamily="34" charset="-122"/>
              <a:sym typeface="+mn-ea"/>
            </a:endParaRPr>
          </a:p>
          <a:p>
            <a:pPr>
              <a:lnSpc>
                <a:spcPct val="150000"/>
              </a:lnSpc>
            </a:pPr>
            <a:r>
              <a:rPr lang="zh-CN" altLang="en-US" sz="2800">
                <a:ln w="22225">
                  <a:solidFill>
                    <a:schemeClr val="accent2"/>
                  </a:solidFill>
                  <a:prstDash val="solid"/>
                </a:ln>
                <a:solidFill>
                  <a:schemeClr val="accent2">
                    <a:lumMod val="40000"/>
                    <a:lumOff val="60000"/>
                  </a:schemeClr>
                </a:solidFill>
                <a:effectLst/>
                <a:latin typeface="微软雅黑" panose="020B0503020204020204" pitchFamily="34" charset="-122"/>
                <a:ea typeface="微软雅黑" panose="020B0503020204020204" pitchFamily="34" charset="-122"/>
                <a:sym typeface="+mn-ea"/>
              </a:rPr>
              <a:t>2023年12月31日</a:t>
            </a:r>
            <a:endParaRPr lang="zh-CN" altLang="en-US" sz="2800">
              <a:ln w="22225">
                <a:solidFill>
                  <a:schemeClr val="accent2"/>
                </a:solidFill>
                <a:prstDash val="solid"/>
              </a:ln>
              <a:solidFill>
                <a:schemeClr val="accent2">
                  <a:lumMod val="40000"/>
                  <a:lumOff val="60000"/>
                </a:schemeClr>
              </a:solidFill>
              <a:effectLst/>
              <a:latin typeface="微软雅黑" panose="020B0503020204020204" pitchFamily="34" charset="-122"/>
              <a:ea typeface="微软雅黑" panose="020B0503020204020204" pitchFamily="34" charset="-122"/>
              <a:sym typeface="+mn-ea"/>
            </a:endParaRPr>
          </a:p>
          <a:p>
            <a:pPr>
              <a:lnSpc>
                <a:spcPct val="150000"/>
              </a:lnSpc>
            </a:pPr>
            <a:r>
              <a:rPr lang="zh-CN" altLang="en-US" sz="2800">
                <a:latin typeface="微软雅黑" panose="020B0503020204020204" pitchFamily="34" charset="-122"/>
                <a:ea typeface="微软雅黑" panose="020B0503020204020204" pitchFamily="34" charset="-122"/>
                <a:sym typeface="+mn-ea"/>
              </a:rPr>
              <a:t>普查时期资料为</a:t>
            </a:r>
            <a:endParaRPr lang="zh-CN" altLang="en-US" sz="2800">
              <a:latin typeface="微软雅黑" panose="020B0503020204020204" pitchFamily="34" charset="-122"/>
              <a:ea typeface="微软雅黑" panose="020B0503020204020204" pitchFamily="34" charset="-122"/>
              <a:sym typeface="+mn-ea"/>
            </a:endParaRPr>
          </a:p>
          <a:p>
            <a:pPr>
              <a:lnSpc>
                <a:spcPct val="150000"/>
              </a:lnSpc>
            </a:pPr>
            <a:r>
              <a:rPr lang="zh-CN" altLang="en-US" sz="2800">
                <a:ln w="22225">
                  <a:solidFill>
                    <a:schemeClr val="accent2"/>
                  </a:solidFill>
                  <a:prstDash val="solid"/>
                </a:ln>
                <a:solidFill>
                  <a:schemeClr val="accent2">
                    <a:lumMod val="40000"/>
                    <a:lumOff val="60000"/>
                  </a:schemeClr>
                </a:solidFill>
                <a:effectLst/>
                <a:latin typeface="微软雅黑" panose="020B0503020204020204" pitchFamily="34" charset="-122"/>
                <a:ea typeface="微软雅黑" panose="020B0503020204020204" pitchFamily="34" charset="-122"/>
                <a:sym typeface="+mn-ea"/>
              </a:rPr>
              <a:t>2023年</a:t>
            </a:r>
            <a:r>
              <a:rPr lang="zh-CN" altLang="en-US" sz="2800">
                <a:latin typeface="微软雅黑" panose="020B0503020204020204" pitchFamily="34" charset="-122"/>
                <a:ea typeface="微软雅黑" panose="020B0503020204020204" pitchFamily="34" charset="-122"/>
                <a:sym typeface="+mn-ea"/>
              </a:rPr>
              <a:t>年度资料</a:t>
            </a:r>
            <a:endParaRPr lang="zh-CN" altLang="en-US" sz="280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7911465" y="2043430"/>
            <a:ext cx="3046730" cy="3670935"/>
            <a:chOff x="874492" y="2043265"/>
            <a:chExt cx="3047040" cy="3366176"/>
          </a:xfrm>
        </p:grpSpPr>
        <p:sp>
          <p:nvSpPr>
            <p:cNvPr id="26" name="矩形 25"/>
            <p:cNvSpPr/>
            <p:nvPr/>
          </p:nvSpPr>
          <p:spPr>
            <a:xfrm>
              <a:off x="874713" y="2043532"/>
              <a:ext cx="3046819" cy="3177016"/>
            </a:xfrm>
            <a:prstGeom prst="rect">
              <a:avLst/>
            </a:prstGeom>
          </p:spPr>
          <p:style>
            <a:lnRef idx="1">
              <a:schemeClr val="accent5"/>
            </a:lnRef>
            <a:fillRef idx="2">
              <a:schemeClr val="accent5"/>
            </a:fillRef>
            <a:effectRef idx="1">
              <a:schemeClr val="accent5"/>
            </a:effectRef>
            <a:fontRef idx="minor">
              <a:schemeClr val="dk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DIN"/>
                <a:ea typeface="微软雅黑 Light" panose="020B0502040204020203" charset="-122"/>
                <a:cs typeface="+mn-cs"/>
              </a:endParaRPr>
            </a:p>
          </p:txBody>
        </p:sp>
        <p:sp>
          <p:nvSpPr>
            <p:cNvPr id="25" name="矩形 24"/>
            <p:cNvSpPr/>
            <p:nvPr/>
          </p:nvSpPr>
          <p:spPr>
            <a:xfrm>
              <a:off x="1019287" y="2506762"/>
              <a:ext cx="2716171" cy="2518372"/>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lIns="0" tIns="0" rIns="0" bIns="0">
              <a:spAutoFit/>
            </a:bodyPr>
            <a:p>
              <a:pPr algn="just" defTabSz="914400">
                <a:lnSpc>
                  <a:spcPct val="150000"/>
                </a:lnSpc>
                <a:defRPr/>
              </a:pPr>
              <a:r>
                <a:rPr lang="en-US"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rPr>
                <a:t>     </a:t>
              </a:r>
              <a:r>
                <a:rPr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rPr>
                <a:t>各乡、镇人民政府要在2023年4月底前设立相应的普查领导小组及其办公室，各村（居）民委员会要在2023年5月底前成立普查工作小组，认真组织好本地的普查工作。</a:t>
              </a:r>
              <a:endParaRPr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endParaRPr>
            </a:p>
          </p:txBody>
        </p:sp>
        <p:sp>
          <p:nvSpPr>
            <p:cNvPr id="27" name="直角三角形 26"/>
            <p:cNvSpPr/>
            <p:nvPr/>
          </p:nvSpPr>
          <p:spPr>
            <a:xfrm flipV="1">
              <a:off x="1142964" y="5220548"/>
              <a:ext cx="188893" cy="188893"/>
            </a:xfrm>
            <a:prstGeom prst="rtTriangle">
              <a:avLst/>
            </a:prstGeom>
          </p:spPr>
          <p:style>
            <a:lnRef idx="1">
              <a:schemeClr val="accent5"/>
            </a:lnRef>
            <a:fillRef idx="2">
              <a:schemeClr val="accent5"/>
            </a:fillRef>
            <a:effectRef idx="1">
              <a:schemeClr val="accent5"/>
            </a:effectRef>
            <a:fontRef idx="minor">
              <a:schemeClr val="dk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DIN"/>
                <a:ea typeface="微软雅黑 Light" panose="020B0502040204020203" charset="-122"/>
                <a:cs typeface="+mn-cs"/>
              </a:endParaRPr>
            </a:p>
          </p:txBody>
        </p:sp>
        <p:sp>
          <p:nvSpPr>
            <p:cNvPr id="28" name="文本框 27"/>
            <p:cNvSpPr txBox="1"/>
            <p:nvPr/>
          </p:nvSpPr>
          <p:spPr>
            <a:xfrm>
              <a:off x="874492" y="2043265"/>
              <a:ext cx="868179" cy="591599"/>
            </a:xfrm>
            <a:prstGeom prst="rect">
              <a:avLst/>
            </a:prstGeom>
            <a:noFill/>
            <a:ln>
              <a:noFill/>
            </a:ln>
            <a:extLst>
              <a:ext uri="{909E8E84-426E-40DD-AFC4-6F175D3DCCD1}">
                <a14:hiddenFill xmlns:a14="http://schemas.microsoft.com/office/drawing/2010/main">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14:hiddenFill>
              </a:ext>
            </a:extLst>
          </p:spPr>
          <p:style>
            <a:lnRef idx="1">
              <a:schemeClr val="accent5"/>
            </a:lnRef>
            <a:fillRef idx="2">
              <a:schemeClr val="accent5"/>
            </a:fillRef>
            <a:effectRef idx="1">
              <a:schemeClr val="accent5"/>
            </a:effectRef>
            <a:fontRef idx="minor">
              <a:schemeClr val="dk1"/>
            </a:fontRef>
          </p:style>
          <p:txBody>
            <a:bodyPr wrap="square" rtlCol="0">
              <a:spAutoFit/>
            </a:bodyPr>
            <a:p>
              <a:r>
                <a:rPr kumimoji="1" lang="en-US" altLang="zh-CN"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DIN Alternate" panose="020B0500000000000000" pitchFamily="34" charset="0"/>
                  <a:ea typeface="Source Han Serif CN Heavy" panose="02020400000000000000" pitchFamily="18" charset="-128"/>
                </a:rPr>
                <a:t>03.</a:t>
              </a:r>
              <a:endParaRPr kumimoji="1" lang="en-US" altLang="zh-CN"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DIN Alternate" panose="020B0500000000000000" pitchFamily="34" charset="0"/>
                <a:ea typeface="Source Han Serif CN Heavy" panose="02020400000000000000" pitchFamily="18" charset="-128"/>
              </a:endParaRPr>
            </a:p>
          </p:txBody>
        </p:sp>
      </p:grpSp>
      <p:grpSp>
        <p:nvGrpSpPr>
          <p:cNvPr id="19" name="组合 18"/>
          <p:cNvGrpSpPr/>
          <p:nvPr/>
        </p:nvGrpSpPr>
        <p:grpSpPr>
          <a:xfrm>
            <a:off x="4596765" y="2043430"/>
            <a:ext cx="3046730" cy="3670935"/>
            <a:chOff x="874713" y="2043265"/>
            <a:chExt cx="3046819" cy="3366176"/>
          </a:xfrm>
        </p:grpSpPr>
        <p:sp>
          <p:nvSpPr>
            <p:cNvPr id="21" name="矩形 20"/>
            <p:cNvSpPr/>
            <p:nvPr/>
          </p:nvSpPr>
          <p:spPr>
            <a:xfrm>
              <a:off x="874713" y="2043532"/>
              <a:ext cx="3046819" cy="3177016"/>
            </a:xfrm>
            <a:prstGeom prst="rect">
              <a:avLst/>
            </a:prstGeom>
          </p:spPr>
          <p:style>
            <a:lnRef idx="1">
              <a:schemeClr val="accent5"/>
            </a:lnRef>
            <a:fillRef idx="2">
              <a:schemeClr val="accent5"/>
            </a:fillRef>
            <a:effectRef idx="1">
              <a:schemeClr val="accent5"/>
            </a:effectRef>
            <a:fontRef idx="minor">
              <a:schemeClr val="dk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DIN"/>
                <a:ea typeface="微软雅黑 Light" panose="020B0502040204020203" charset="-122"/>
                <a:cs typeface="+mn-cs"/>
              </a:endParaRPr>
            </a:p>
          </p:txBody>
        </p:sp>
        <p:sp>
          <p:nvSpPr>
            <p:cNvPr id="20" name="矩形 19"/>
            <p:cNvSpPr/>
            <p:nvPr/>
          </p:nvSpPr>
          <p:spPr>
            <a:xfrm>
              <a:off x="982028" y="2522690"/>
              <a:ext cx="2817495" cy="2518372"/>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lIns="0" tIns="0" rIns="0" bIns="0">
              <a:spAutoFit/>
            </a:bodyPr>
            <a:p>
              <a:pPr algn="just" defTabSz="914400">
                <a:lnSpc>
                  <a:spcPct val="150000"/>
                </a:lnSpc>
                <a:defRPr/>
              </a:pPr>
              <a:r>
                <a:rPr lang="en-US"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rPr>
                <a:t>      </a:t>
              </a:r>
              <a:r>
                <a:rPr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rPr>
                <a:t>为加强对普查工作的组织领导，桂林市雁山区人民政府成立由区人民政府分管领导同志任组长的雁山区第五次全国经济普查领导小组，负责普查组织实施中重大问题的研究和决策。</a:t>
              </a:r>
              <a:endParaRPr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endParaRPr>
            </a:p>
          </p:txBody>
        </p:sp>
        <p:sp>
          <p:nvSpPr>
            <p:cNvPr id="22" name="直角三角形 21"/>
            <p:cNvSpPr/>
            <p:nvPr/>
          </p:nvSpPr>
          <p:spPr>
            <a:xfrm flipV="1">
              <a:off x="1142964" y="5220548"/>
              <a:ext cx="188893" cy="188893"/>
            </a:xfrm>
            <a:prstGeom prst="rtTriangle">
              <a:avLst/>
            </a:prstGeom>
          </p:spPr>
          <p:style>
            <a:lnRef idx="1">
              <a:schemeClr val="accent5"/>
            </a:lnRef>
            <a:fillRef idx="2">
              <a:schemeClr val="accent5"/>
            </a:fillRef>
            <a:effectRef idx="1">
              <a:schemeClr val="accent5"/>
            </a:effectRef>
            <a:fontRef idx="minor">
              <a:schemeClr val="dk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DIN"/>
                <a:ea typeface="微软雅黑 Light" panose="020B0502040204020203" charset="-122"/>
                <a:cs typeface="+mn-cs"/>
              </a:endParaRPr>
            </a:p>
          </p:txBody>
        </p:sp>
        <p:sp>
          <p:nvSpPr>
            <p:cNvPr id="23" name="文本框 22"/>
            <p:cNvSpPr txBox="1"/>
            <p:nvPr/>
          </p:nvSpPr>
          <p:spPr>
            <a:xfrm>
              <a:off x="875127" y="2043265"/>
              <a:ext cx="868179" cy="591599"/>
            </a:xfrm>
            <a:prstGeom prst="rect">
              <a:avLst/>
            </a:prstGeom>
            <a:noFill/>
            <a:ln>
              <a:noFill/>
            </a:ln>
            <a:extLst>
              <a:ext uri="{909E8E84-426E-40DD-AFC4-6F175D3DCCD1}">
                <a14:hiddenFill xmlns:a14="http://schemas.microsoft.com/office/drawing/2010/main">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14:hiddenFill>
              </a:ext>
            </a:extLst>
          </p:spPr>
          <p:style>
            <a:lnRef idx="1">
              <a:schemeClr val="accent5"/>
            </a:lnRef>
            <a:fillRef idx="2">
              <a:schemeClr val="accent5"/>
            </a:fillRef>
            <a:effectRef idx="1">
              <a:schemeClr val="accent5"/>
            </a:effectRef>
            <a:fontRef idx="minor">
              <a:schemeClr val="dk1"/>
            </a:fontRef>
          </p:style>
          <p:txBody>
            <a:bodyPr wrap="square" rtlCol="0">
              <a:spAutoFit/>
            </a:bodyPr>
            <a:p>
              <a:r>
                <a:rPr kumimoji="1" lang="en-US" altLang="zh-CN"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DIN Alternate" panose="020B0500000000000000" pitchFamily="34" charset="0"/>
                  <a:ea typeface="Source Han Serif CN Heavy" panose="02020400000000000000" pitchFamily="18" charset="-128"/>
                </a:rPr>
                <a:t>02.</a:t>
              </a:r>
              <a:endParaRPr kumimoji="1" lang="en-US" altLang="zh-CN"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DIN Alternate" panose="020B0500000000000000" pitchFamily="34" charset="0"/>
                <a:ea typeface="Source Han Serif CN Heavy" panose="02020400000000000000" pitchFamily="18" charset="-128"/>
              </a:endParaRPr>
            </a:p>
          </p:txBody>
        </p:sp>
      </p:grpSp>
      <p:grpSp>
        <p:nvGrpSpPr>
          <p:cNvPr id="3" name="组合 2"/>
          <p:cNvGrpSpPr/>
          <p:nvPr/>
        </p:nvGrpSpPr>
        <p:grpSpPr>
          <a:xfrm>
            <a:off x="875030" y="2043430"/>
            <a:ext cx="3453765" cy="3670935"/>
            <a:chOff x="874713" y="2043265"/>
            <a:chExt cx="3453663" cy="3366176"/>
          </a:xfrm>
        </p:grpSpPr>
        <p:sp>
          <p:nvSpPr>
            <p:cNvPr id="6" name="矩形 5"/>
            <p:cNvSpPr/>
            <p:nvPr/>
          </p:nvSpPr>
          <p:spPr>
            <a:xfrm>
              <a:off x="874713" y="2043532"/>
              <a:ext cx="3453663" cy="3177016"/>
            </a:xfrm>
            <a:prstGeom prst="rect">
              <a:avLst/>
            </a:prstGeom>
          </p:spPr>
          <p:style>
            <a:lnRef idx="1">
              <a:schemeClr val="accent5"/>
            </a:lnRef>
            <a:fillRef idx="2">
              <a:schemeClr val="accent5"/>
            </a:fillRef>
            <a:effectRef idx="1">
              <a:schemeClr val="accent5"/>
            </a:effectRef>
            <a:fontRef idx="minor">
              <a:schemeClr val="dk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DIN"/>
                <a:ea typeface="微软雅黑 Light" panose="020B0502040204020203" charset="-122"/>
                <a:cs typeface="+mn-cs"/>
              </a:endParaRPr>
            </a:p>
          </p:txBody>
        </p:sp>
        <p:sp>
          <p:nvSpPr>
            <p:cNvPr id="12" name="矩形 11"/>
            <p:cNvSpPr/>
            <p:nvPr/>
          </p:nvSpPr>
          <p:spPr>
            <a:xfrm>
              <a:off x="938213" y="2536927"/>
              <a:ext cx="3239770" cy="2518372"/>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lIns="0" tIns="0" rIns="0" bIns="0">
              <a:spAutoFit/>
            </a:bodyPr>
            <a:p>
              <a:pPr algn="just" defTabSz="914400">
                <a:lnSpc>
                  <a:spcPct val="150000"/>
                </a:lnSpc>
                <a:defRPr/>
              </a:pPr>
              <a:r>
                <a:rPr lang="en-US"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rPr>
                <a:t>    </a:t>
              </a:r>
              <a:r>
                <a:rPr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rPr>
                <a:t>《通知》要求，全区各乡镇各部门要按照“全国统一领导、部门分工协作、地方分级负责、各方共同参与”的原则，统筹协调，优化方式，突出重点，创新手段，认真做好普查的宣传动员和组织实施工作。</a:t>
              </a:r>
              <a:endParaRPr sz="1700" b="1" dirty="0">
                <a:solidFill>
                  <a:schemeClr val="tx1">
                    <a:lumMod val="75000"/>
                    <a:lumOff val="25000"/>
                  </a:schemeClr>
                </a:solidFill>
                <a:latin typeface="微软雅黑" panose="020B0503020204020204" pitchFamily="34" charset="-122"/>
                <a:ea typeface="微软雅黑" panose="020B0503020204020204" pitchFamily="34" charset="-122"/>
                <a:cs typeface="阿里巴巴普惠体 Medium" panose="00020600040101010101" pitchFamily="18" charset="-122"/>
              </a:endParaRPr>
            </a:p>
          </p:txBody>
        </p:sp>
        <p:sp>
          <p:nvSpPr>
            <p:cNvPr id="16" name="直角三角形 15"/>
            <p:cNvSpPr/>
            <p:nvPr/>
          </p:nvSpPr>
          <p:spPr>
            <a:xfrm flipV="1">
              <a:off x="1142964" y="5220548"/>
              <a:ext cx="188893" cy="188893"/>
            </a:xfrm>
            <a:prstGeom prst="rtTriangle">
              <a:avLst/>
            </a:prstGeom>
          </p:spPr>
          <p:style>
            <a:lnRef idx="1">
              <a:schemeClr val="accent5"/>
            </a:lnRef>
            <a:fillRef idx="2">
              <a:schemeClr val="accent5"/>
            </a:fillRef>
            <a:effectRef idx="1">
              <a:schemeClr val="accent5"/>
            </a:effectRef>
            <a:fontRef idx="minor">
              <a:schemeClr val="dk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DIN"/>
                <a:ea typeface="微软雅黑 Light" panose="020B0502040204020203" charset="-122"/>
                <a:cs typeface="+mn-cs"/>
              </a:endParaRPr>
            </a:p>
          </p:txBody>
        </p:sp>
        <p:sp>
          <p:nvSpPr>
            <p:cNvPr id="17" name="文本框 16"/>
            <p:cNvSpPr txBox="1"/>
            <p:nvPr/>
          </p:nvSpPr>
          <p:spPr>
            <a:xfrm>
              <a:off x="937992" y="2043265"/>
              <a:ext cx="868179" cy="591599"/>
            </a:xfrm>
            <a:prstGeom prst="rect">
              <a:avLst/>
            </a:prstGeom>
            <a:noFill/>
            <a:ln>
              <a:noFill/>
            </a:ln>
            <a:extLst>
              <a:ext uri="{909E8E84-426E-40DD-AFC4-6F175D3DCCD1}">
                <a14:hiddenFill xmlns:a14="http://schemas.microsoft.com/office/drawing/2010/main">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14:hiddenFill>
              </a:ext>
            </a:extLst>
          </p:spPr>
          <p:style>
            <a:lnRef idx="1">
              <a:schemeClr val="accent5"/>
            </a:lnRef>
            <a:fillRef idx="2">
              <a:schemeClr val="accent5"/>
            </a:fillRef>
            <a:effectRef idx="1">
              <a:schemeClr val="accent5"/>
            </a:effectRef>
            <a:fontRef idx="minor">
              <a:schemeClr val="dk1"/>
            </a:fontRef>
          </p:style>
          <p:txBody>
            <a:bodyPr wrap="square" rtlCol="0">
              <a:spAutoFit/>
            </a:bodyPr>
            <a:p>
              <a:r>
                <a:rPr kumimoji="1" lang="en-US" altLang="zh-CN"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DIN Alternate" panose="020B0500000000000000" pitchFamily="34" charset="0"/>
                  <a:ea typeface="Source Han Serif CN Heavy" panose="02020400000000000000" pitchFamily="18" charset="-128"/>
                </a:rPr>
                <a:t>01.</a:t>
              </a:r>
              <a:endParaRPr kumimoji="1" lang="en-US" altLang="zh-CN" sz="36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DIN Alternate" panose="020B0500000000000000" pitchFamily="34" charset="0"/>
                <a:ea typeface="Source Han Serif CN Heavy" panose="02020400000000000000" pitchFamily="18" charset="-128"/>
              </a:endParaRPr>
            </a:p>
          </p:txBody>
        </p:sp>
      </p:grpSp>
      <p:grpSp>
        <p:nvGrpSpPr>
          <p:cNvPr id="9" name="组合 8"/>
          <p:cNvGrpSpPr/>
          <p:nvPr/>
        </p:nvGrpSpPr>
        <p:grpSpPr>
          <a:xfrm>
            <a:off x="1003935" y="646430"/>
            <a:ext cx="10230485" cy="583565"/>
            <a:chOff x="374968" y="856218"/>
            <a:chExt cx="12425674" cy="583565"/>
          </a:xfrm>
        </p:grpSpPr>
        <p:sp>
          <p:nvSpPr>
            <p:cNvPr id="4" name="文本框 3"/>
            <p:cNvSpPr txBox="1"/>
            <p:nvPr/>
          </p:nvSpPr>
          <p:spPr>
            <a:xfrm>
              <a:off x="374968" y="856218"/>
              <a:ext cx="4631531" cy="583565"/>
            </a:xfrm>
            <a:prstGeom prst="rect">
              <a:avLst/>
            </a:prstGeom>
            <a:noFill/>
          </p:spPr>
          <p:txBody>
            <a:bodyPr wrap="square" rtlCol="0">
              <a:spAutoFit/>
            </a:bodyPr>
            <a:lstStyle/>
            <a:p>
              <a:r>
                <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四、普查组织实施</a:t>
              </a:r>
              <a:endParaRPr kumimoji="1" lang="zh-CN" altLang="en-US" sz="3200" b="1"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cxnSp>
          <p:nvCxnSpPr>
            <p:cNvPr id="5" name="直线连接符 4"/>
            <p:cNvCxnSpPr>
              <a:stCxn id="4" idx="3"/>
            </p:cNvCxnSpPr>
            <p:nvPr/>
          </p:nvCxnSpPr>
          <p:spPr>
            <a:xfrm>
              <a:off x="5006485" y="1148338"/>
              <a:ext cx="7794157" cy="21556"/>
            </a:xfrm>
            <a:prstGeom prst="line">
              <a:avLst/>
            </a:prstGeom>
          </p:spPr>
          <p:style>
            <a:lnRef idx="3">
              <a:schemeClr val="accent1"/>
            </a:lnRef>
            <a:fillRef idx="0">
              <a:schemeClr val="accent1"/>
            </a:fillRef>
            <a:effectRef idx="2">
              <a:schemeClr val="accent1"/>
            </a:effectRef>
            <a:fontRef idx="minor">
              <a:schemeClr val="tx1"/>
            </a:fontRef>
          </p:style>
        </p:cxnSp>
      </p:grpSp>
      <p:cxnSp>
        <p:nvCxnSpPr>
          <p:cNvPr id="15" name="直线连接符 14"/>
          <p:cNvCxnSpPr/>
          <p:nvPr/>
        </p:nvCxnSpPr>
        <p:spPr>
          <a:xfrm>
            <a:off x="938530" y="5857875"/>
            <a:ext cx="1029589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par>
    </p:tnLst>
  </p:timing>
</p:sld>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1506</Words>
  <Application>WPS 演示</Application>
  <PresentationFormat>自定义</PresentationFormat>
  <Paragraphs>136</Paragraphs>
  <Slides>11</Slides>
  <Notes>25</Notes>
  <HiddenSlides>0</HiddenSlides>
  <MMClips>0</MMClips>
  <ScaleCrop>false</ScaleCrop>
  <HeadingPairs>
    <vt:vector size="6" baseType="variant">
      <vt:variant>
        <vt:lpstr>已用的字体</vt:lpstr>
      </vt:variant>
      <vt:variant>
        <vt:i4>23</vt:i4>
      </vt:variant>
      <vt:variant>
        <vt:lpstr>主题</vt:lpstr>
      </vt:variant>
      <vt:variant>
        <vt:i4>2</vt:i4>
      </vt:variant>
      <vt:variant>
        <vt:lpstr>幻灯片标题</vt:lpstr>
      </vt:variant>
      <vt:variant>
        <vt:i4>11</vt:i4>
      </vt:variant>
    </vt:vector>
  </HeadingPairs>
  <TitlesOfParts>
    <vt:vector size="36" baseType="lpstr">
      <vt:lpstr>Arial</vt:lpstr>
      <vt:lpstr>宋体</vt:lpstr>
      <vt:lpstr>Wingdings</vt:lpstr>
      <vt:lpstr>微软雅黑</vt:lpstr>
      <vt:lpstr>Arial</vt:lpstr>
      <vt:lpstr>微软雅黑 Light</vt:lpstr>
      <vt:lpstr>阿里巴巴普惠体 Medium</vt:lpstr>
      <vt:lpstr>全字库正楷体</vt:lpstr>
      <vt:lpstr>DIN</vt:lpstr>
      <vt:lpstr>DIN Alternate</vt:lpstr>
      <vt:lpstr>Source Han Serif CN Heavy</vt:lpstr>
      <vt:lpstr>Calibri</vt:lpstr>
      <vt:lpstr>思源黑体 CN Heavy</vt:lpstr>
      <vt:lpstr>黑体</vt:lpstr>
      <vt:lpstr>思源黑体 CN Bold</vt:lpstr>
      <vt:lpstr>Calibri</vt:lpstr>
      <vt:lpstr>思源黑体 CN Normal</vt:lpstr>
      <vt:lpstr>Arial Unicode MS</vt:lpstr>
      <vt:lpstr>等线</vt:lpstr>
      <vt:lpstr>楷体_GB2312</vt:lpstr>
      <vt:lpstr>Segoe Print</vt:lpstr>
      <vt:lpstr>Vrinda</vt:lpstr>
      <vt:lpstr>MS PMincho</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爱国主义教育</dc:title>
  <dc:creator>第一PPT</dc:creator>
  <cp:keywords>www.1ppt.com</cp:keywords>
  <dc:description>www.1ppt.com</dc:description>
  <cp:lastModifiedBy>Administrator</cp:lastModifiedBy>
  <cp:revision>295</cp:revision>
  <dcterms:created xsi:type="dcterms:W3CDTF">2017-08-18T03:02:00Z</dcterms:created>
  <dcterms:modified xsi:type="dcterms:W3CDTF">2023-08-04T07:53:52Z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2052-11.8.2.10972</vt:lpwstr>
  </property>
  <property fmtid="{D5CDD505-2E9C-101B-9397-08002B2CF9AE}" pid="3" name="ICV">
    <vt:lpwstr>4E3450DE3D9847558E55D5A251D64C45</vt:lpwstr>
  </property>
</Properties>
</file>